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audio1.bin" ContentType="audio/unknown"/>
  <Override PartName="/ppt/media/audio2.bin" ContentType="audio/unknown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notesMasterIdLst>
    <p:notesMasterId r:id="rId106"/>
  </p:notesMasterIdLst>
  <p:handoutMasterIdLst>
    <p:handoutMasterId r:id="rId107"/>
  </p:handoutMasterIdLst>
  <p:sldIdLst>
    <p:sldId id="416" r:id="rId2"/>
    <p:sldId id="298" r:id="rId3"/>
    <p:sldId id="302" r:id="rId4"/>
    <p:sldId id="299" r:id="rId5"/>
    <p:sldId id="317" r:id="rId6"/>
    <p:sldId id="421" r:id="rId7"/>
    <p:sldId id="423" r:id="rId8"/>
    <p:sldId id="338" r:id="rId9"/>
    <p:sldId id="339" r:id="rId10"/>
    <p:sldId id="336" r:id="rId11"/>
    <p:sldId id="300" r:id="rId12"/>
    <p:sldId id="437" r:id="rId13"/>
    <p:sldId id="436" r:id="rId14"/>
    <p:sldId id="303" r:id="rId15"/>
    <p:sldId id="305" r:id="rId16"/>
    <p:sldId id="304" r:id="rId17"/>
    <p:sldId id="315" r:id="rId18"/>
    <p:sldId id="318" r:id="rId19"/>
    <p:sldId id="427" r:id="rId20"/>
    <p:sldId id="429" r:id="rId21"/>
    <p:sldId id="259" r:id="rId22"/>
    <p:sldId id="308" r:id="rId23"/>
    <p:sldId id="320" r:id="rId24"/>
    <p:sldId id="307" r:id="rId25"/>
    <p:sldId id="309" r:id="rId26"/>
    <p:sldId id="316" r:id="rId27"/>
    <p:sldId id="311" r:id="rId28"/>
    <p:sldId id="342" r:id="rId29"/>
    <p:sldId id="430" r:id="rId30"/>
    <p:sldId id="306" r:id="rId31"/>
    <p:sldId id="310" r:id="rId32"/>
    <p:sldId id="312" r:id="rId33"/>
    <p:sldId id="314" r:id="rId34"/>
    <p:sldId id="324" r:id="rId35"/>
    <p:sldId id="325" r:id="rId36"/>
    <p:sldId id="340" r:id="rId37"/>
    <p:sldId id="341" r:id="rId38"/>
    <p:sldId id="343" r:id="rId39"/>
    <p:sldId id="261" r:id="rId40"/>
    <p:sldId id="326" r:id="rId41"/>
    <p:sldId id="344" r:id="rId42"/>
    <p:sldId id="345" r:id="rId43"/>
    <p:sldId id="368" r:id="rId44"/>
    <p:sldId id="369" r:id="rId45"/>
    <p:sldId id="370" r:id="rId46"/>
    <p:sldId id="347" r:id="rId47"/>
    <p:sldId id="371" r:id="rId48"/>
    <p:sldId id="381" r:id="rId49"/>
    <p:sldId id="372" r:id="rId50"/>
    <p:sldId id="348" r:id="rId51"/>
    <p:sldId id="351" r:id="rId52"/>
    <p:sldId id="350" r:id="rId53"/>
    <p:sldId id="352" r:id="rId54"/>
    <p:sldId id="353" r:id="rId55"/>
    <p:sldId id="354" r:id="rId56"/>
    <p:sldId id="363" r:id="rId57"/>
    <p:sldId id="364" r:id="rId58"/>
    <p:sldId id="365" r:id="rId59"/>
    <p:sldId id="428" r:id="rId60"/>
    <p:sldId id="359" r:id="rId61"/>
    <p:sldId id="366" r:id="rId62"/>
    <p:sldId id="335" r:id="rId63"/>
    <p:sldId id="373" r:id="rId64"/>
    <p:sldId id="397" r:id="rId65"/>
    <p:sldId id="382" r:id="rId66"/>
    <p:sldId id="374" r:id="rId67"/>
    <p:sldId id="378" r:id="rId68"/>
    <p:sldId id="434" r:id="rId69"/>
    <p:sldId id="435" r:id="rId70"/>
    <p:sldId id="377" r:id="rId71"/>
    <p:sldId id="384" r:id="rId72"/>
    <p:sldId id="386" r:id="rId73"/>
    <p:sldId id="263" r:id="rId74"/>
    <p:sldId id="404" r:id="rId75"/>
    <p:sldId id="400" r:id="rId76"/>
    <p:sldId id="405" r:id="rId77"/>
    <p:sldId id="406" r:id="rId78"/>
    <p:sldId id="424" r:id="rId79"/>
    <p:sldId id="401" r:id="rId80"/>
    <p:sldId id="387" r:id="rId81"/>
    <p:sldId id="403" r:id="rId82"/>
    <p:sldId id="426" r:id="rId83"/>
    <p:sldId id="402" r:id="rId84"/>
    <p:sldId id="280" r:id="rId85"/>
    <p:sldId id="388" r:id="rId86"/>
    <p:sldId id="281" r:id="rId87"/>
    <p:sldId id="282" r:id="rId88"/>
    <p:sldId id="409" r:id="rId89"/>
    <p:sldId id="411" r:id="rId90"/>
    <p:sldId id="389" r:id="rId91"/>
    <p:sldId id="408" r:id="rId92"/>
    <p:sldId id="422" r:id="rId93"/>
    <p:sldId id="385" r:id="rId94"/>
    <p:sldId id="407" r:id="rId95"/>
    <p:sldId id="410" r:id="rId96"/>
    <p:sldId id="431" r:id="rId97"/>
    <p:sldId id="432" r:id="rId98"/>
    <p:sldId id="391" r:id="rId99"/>
    <p:sldId id="433" r:id="rId100"/>
    <p:sldId id="415" r:id="rId101"/>
    <p:sldId id="413" r:id="rId102"/>
    <p:sldId id="412" r:id="rId103"/>
    <p:sldId id="425" r:id="rId104"/>
    <p:sldId id="296" r:id="rId10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FFDC97"/>
    <a:srgbClr val="FFE3AB"/>
    <a:srgbClr val="FFE7B7"/>
    <a:srgbClr val="FFD47D"/>
    <a:srgbClr val="339933"/>
    <a:srgbClr val="00CC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/>
    <p:restoredTop sz="94636"/>
  </p:normalViewPr>
  <p:slideViewPr>
    <p:cSldViewPr>
      <p:cViewPr>
        <p:scale>
          <a:sx n="94" d="100"/>
          <a:sy n="94" d="100"/>
        </p:scale>
        <p:origin x="1496" y="8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notesMaster" Target="notesMasters/notesMaster1.xml"/><Relationship Id="rId107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8" Type="http://schemas.openxmlformats.org/officeDocument/2006/relationships/presProps" Target="presProps.xml"/><Relationship Id="rId109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10" Type="http://schemas.openxmlformats.org/officeDocument/2006/relationships/theme" Target="theme/theme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1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slide" Target="slides/slide99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7451-6905-FC4F-888B-97D36DFBE92E}" type="datetimeFigureOut">
              <a:rPr lang="es-ES_tradnl" smtClean="0"/>
              <a:t>15/11/17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07D751-E73D-0E41-8D13-BE4FEFC93CB4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159268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1095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noProof="0" smtClean="0"/>
              <a:t>Haga clic para modificar el estilo de texto del patrón</a:t>
            </a:r>
          </a:p>
          <a:p>
            <a:pPr lvl="1"/>
            <a:r>
              <a:rPr lang="es-ES" altLang="es-ES" noProof="0" smtClean="0"/>
              <a:t>Segundo nivel</a:t>
            </a:r>
          </a:p>
          <a:p>
            <a:pPr lvl="2"/>
            <a:r>
              <a:rPr lang="es-ES" altLang="es-ES" noProof="0" smtClean="0"/>
              <a:t>Tercer nivel</a:t>
            </a:r>
          </a:p>
          <a:p>
            <a:pPr lvl="3"/>
            <a:r>
              <a:rPr lang="es-ES" altLang="es-ES" noProof="0" smtClean="0"/>
              <a:t>Cuarto nivel</a:t>
            </a:r>
          </a:p>
          <a:p>
            <a:pPr lvl="4"/>
            <a:r>
              <a:rPr lang="es-ES" altLang="es-ES" noProof="0" smtClean="0"/>
              <a:t>Quinto nivel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DF570B3-93C6-7943-A3FC-79B707B13613}" type="slidenum">
              <a:rPr lang="es-ES" altLang="es-ES"/>
              <a:pPr/>
              <a:t>‹Nr.›</a:t>
            </a:fld>
            <a:endParaRPr lang="es-ES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70C2A33-40FF-B54C-BA46-9E6AE0AA9BCD}" type="slidenum">
              <a:rPr lang="es-ES" altLang="es-ES"/>
              <a:pPr eaLnBrk="1" hangingPunct="1"/>
              <a:t>6</a:t>
            </a:fld>
            <a:endParaRPr lang="es-ES" altLang="es-ES"/>
          </a:p>
        </p:txBody>
      </p:sp>
      <p:sp>
        <p:nvSpPr>
          <p:cNvPr id="1105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Partes bajas: vegetación mixta</a:t>
            </a:r>
          </a:p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Especies de clima seco: encinas y pinos.</a:t>
            </a:r>
          </a:p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Especies de clima húmedo: robles y hayas</a:t>
            </a:r>
          </a:p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Montaña media: bosques de hoja caduca (robles castaños y hayas)</a:t>
            </a:r>
          </a:p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Montaña alta: coníferas (pinos y abetos).</a:t>
            </a:r>
          </a:p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Mas de 2000 m.: desaparecen los árboles. Sólo quedan matorrales y pastos de montaña.</a:t>
            </a:r>
          </a:p>
          <a:p>
            <a:pPr eaLnBrk="1" hangingPunct="1"/>
            <a:endParaRPr lang="es-ES" alt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CF67752-AAE6-854A-B84C-9FC2DA711BB2}" type="slidenum">
              <a:rPr lang="es-ES" altLang="es-ES"/>
              <a:pPr eaLnBrk="1" hangingPunct="1"/>
              <a:t>92</a:t>
            </a:fld>
            <a:endParaRPr lang="es-ES" altLang="es-ES"/>
          </a:p>
        </p:txBody>
      </p:sp>
      <p:sp>
        <p:nvSpPr>
          <p:cNvPr id="1116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Partes bajas: vegetación mixta</a:t>
            </a:r>
          </a:p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Especies de clima seco: encinas y pinos.</a:t>
            </a:r>
          </a:p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Especies de clima húmedo: robles y hayas</a:t>
            </a:r>
          </a:p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Montaña media: bosques de hoja caduca (robles castaños y hayas)</a:t>
            </a:r>
          </a:p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Montaña alta: coníferas (pinos y abetos).</a:t>
            </a:r>
          </a:p>
          <a:p>
            <a:pPr eaLnBrk="1" hangingPunct="1"/>
            <a:r>
              <a:rPr lang="es-ES" altLang="es-ES">
                <a:ea typeface="Times New Roman" charset="0"/>
                <a:cs typeface="Times New Roman" charset="0"/>
              </a:rPr>
              <a:t>Mas de 2000 m.: desaparecen los árboles. Sólo quedan matorrales y pastos de montaña.</a:t>
            </a:r>
          </a:p>
          <a:p>
            <a:pPr eaLnBrk="1" hangingPunct="1"/>
            <a:endParaRPr lang="es-ES" alt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FDFB2E-0EEE-9B41-A705-EF3B133C642F}" type="slidenum">
              <a:rPr lang="es-ES" altLang="es-ES"/>
              <a:pPr/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5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7401C4-60BE-0A40-A3B6-6FE8390EFE5C}" type="slidenum">
              <a:rPr lang="es-ES" altLang="es-ES"/>
              <a:pPr/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190114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224A6-2F54-6B4A-9240-C1A38F6AA45D}" type="slidenum">
              <a:rPr lang="es-ES" altLang="es-ES"/>
              <a:pPr/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583528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088673-E134-364B-AC82-54370B44E302}" type="slidenum">
              <a:rPr lang="es-ES" altLang="es-ES"/>
              <a:pPr/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987874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3B1AC8-1E0E-E34F-8BFF-7E8FBE7DC64C}" type="slidenum">
              <a:rPr lang="es-ES" altLang="es-ES"/>
              <a:pPr/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018192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B02D94-462E-064D-8475-084CC121C470}" type="slidenum">
              <a:rPr lang="es-ES" altLang="es-ES"/>
              <a:pPr/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618135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4528C2-1F6A-DC4F-B9E3-9AED98F92C3B}" type="slidenum">
              <a:rPr lang="es-ES" altLang="es-ES"/>
              <a:pPr/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73905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876705-3276-3345-B981-2D3B2800355C}" type="slidenum">
              <a:rPr lang="es-ES" altLang="es-ES"/>
              <a:pPr/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466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55ACF5-6F3E-B049-BBB0-8DEEA7005840}" type="slidenum">
              <a:rPr lang="es-ES" altLang="es-ES"/>
              <a:pPr/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046721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AC1323-2FA0-C943-9F18-F2DDB692FCEF}" type="slidenum">
              <a:rPr lang="es-ES" altLang="es-ES"/>
              <a:pPr/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5786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4AF3F1-3185-E241-87BD-7985F0387481}" type="slidenum">
              <a:rPr lang="es-ES" altLang="es-ES"/>
              <a:pPr/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811638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D3608D1-58DA-5043-A5C9-624E8B491009}" type="slidenum">
              <a:rPr lang="es-ES" altLang="es-ES"/>
              <a:pPr/>
              <a:t>‹Nr.›</a:t>
            </a:fld>
            <a:endParaRPr lang="es-ES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8.jpe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140.emf"/><Relationship Id="rId5" Type="http://schemas.openxmlformats.org/officeDocument/2006/relationships/image" Target="../media/image141.jpe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2.jpe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Archivo:Hayasomiedo.jpg" TargetMode="External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3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2.png"/><Relationship Id="rId5" Type="http://schemas.openxmlformats.org/officeDocument/2006/relationships/oleObject" Target="../embeddings/oleObject2.bin"/><Relationship Id="rId6" Type="http://schemas.openxmlformats.org/officeDocument/2006/relationships/image" Target="../media/image3.png"/><Relationship Id="rId7" Type="http://schemas.openxmlformats.org/officeDocument/2006/relationships/oleObject" Target="../embeddings/oleObject3.bin"/><Relationship Id="rId8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3.jpeg"/><Relationship Id="rId5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Relationship Id="rId3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3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4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jpeg"/><Relationship Id="rId3" Type="http://schemas.openxmlformats.org/officeDocument/2006/relationships/image" Target="../media/image5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1.jpeg"/><Relationship Id="rId5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4" Type="http://schemas.openxmlformats.org/officeDocument/2006/relationships/image" Target="../media/image66.jpeg"/><Relationship Id="rId5" Type="http://schemas.openxmlformats.org/officeDocument/2006/relationships/image" Target="../media/image67.jpeg"/><Relationship Id="rId6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4" Type="http://schemas.openxmlformats.org/officeDocument/2006/relationships/audio" Target="../media/audio2.bin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jpeg"/><Relationship Id="rId3" Type="http://schemas.openxmlformats.org/officeDocument/2006/relationships/image" Target="../media/image7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4" Type="http://schemas.openxmlformats.org/officeDocument/2006/relationships/image" Target="../media/image74.jpeg"/><Relationship Id="rId5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6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1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5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9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1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4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4" Type="http://schemas.openxmlformats.org/officeDocument/2006/relationships/image" Target="../media/image101.jpeg"/><Relationship Id="rId5" Type="http://schemas.openxmlformats.org/officeDocument/2006/relationships/image" Target="../media/image102.jpeg"/><Relationship Id="rId6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9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5.jpe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4" Type="http://schemas.openxmlformats.org/officeDocument/2006/relationships/image" Target="../media/image110.jpeg"/><Relationship Id="rId5" Type="http://schemas.openxmlformats.org/officeDocument/2006/relationships/image" Target="../media/image111.jpeg"/><Relationship Id="rId6" Type="http://schemas.openxmlformats.org/officeDocument/2006/relationships/image" Target="../media/image112.jpeg"/><Relationship Id="rId7" Type="http://schemas.openxmlformats.org/officeDocument/2006/relationships/image" Target="../media/image113.jpeg"/><Relationship Id="rId8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8.jpe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jpe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jpe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7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4" Type="http://schemas.openxmlformats.org/officeDocument/2006/relationships/slide" Target="slide38.xml"/><Relationship Id="rId5" Type="http://schemas.openxmlformats.org/officeDocument/2006/relationships/image" Target="../media/image120.png"/><Relationship Id="rId6" Type="http://schemas.openxmlformats.org/officeDocument/2006/relationships/slide" Target="slide39.xml"/><Relationship Id="rId7" Type="http://schemas.openxmlformats.org/officeDocument/2006/relationships/image" Target="../media/image121.jpeg"/><Relationship Id="rId8" Type="http://schemas.openxmlformats.org/officeDocument/2006/relationships/slide" Target="slide2.xml"/><Relationship Id="rId9" Type="http://schemas.openxmlformats.org/officeDocument/2006/relationships/image" Target="../media/image122.jpeg"/><Relationship Id="rId10" Type="http://schemas.openxmlformats.org/officeDocument/2006/relationships/slide" Target="slide4.xml"/><Relationship Id="rId11" Type="http://schemas.openxmlformats.org/officeDocument/2006/relationships/image" Target="../media/image1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4" Type="http://schemas.openxmlformats.org/officeDocument/2006/relationships/image" Target="../media/image126.jpeg"/><Relationship Id="rId5" Type="http://schemas.openxmlformats.org/officeDocument/2006/relationships/image" Target="../media/image127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4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4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8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1.jpe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2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3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4" Type="http://schemas.openxmlformats.org/officeDocument/2006/relationships/image" Target="../media/image13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4.jpe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1196975"/>
            <a:ext cx="7489825" cy="5399088"/>
          </a:xfrm>
        </p:spPr>
      </p:pic>
      <p:sp>
        <p:nvSpPr>
          <p:cNvPr id="2051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792162"/>
          </a:xfrm>
          <a:solidFill>
            <a:srgbClr val="FFCF9F"/>
          </a:solidFill>
        </p:spPr>
        <p:txBody>
          <a:bodyPr/>
          <a:lstStyle/>
          <a:p>
            <a:pPr eaLnBrk="1" hangingPunct="1"/>
            <a:r>
              <a:rPr lang="es-ES" altLang="es-ES" sz="2800" b="1"/>
              <a:t>LAS REGIONES BIOGEOGRÁFICAS DE ESPAÑA</a:t>
            </a:r>
            <a:r>
              <a:rPr lang="es-ES" altLang="es-ES" sz="40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>
            <a:spLocks noChangeArrowheads="1"/>
          </p:cNvSpPr>
          <p:nvPr/>
        </p:nvSpPr>
        <p:spPr bwMode="auto">
          <a:xfrm>
            <a:off x="357188" y="3143250"/>
            <a:ext cx="1481137" cy="428625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</p:spPr>
        <p:txBody>
          <a:bodyPr wrap="none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dirty="0">
                <a:latin typeface="+mn-lt"/>
              </a:rPr>
              <a:t>SUELOS</a:t>
            </a:r>
          </a:p>
        </p:txBody>
      </p:sp>
      <p:sp>
        <p:nvSpPr>
          <p:cNvPr id="4" name="7 Rectángulo redondeado"/>
          <p:cNvSpPr>
            <a:spLocks noChangeArrowheads="1"/>
          </p:cNvSpPr>
          <p:nvPr/>
        </p:nvSpPr>
        <p:spPr bwMode="auto">
          <a:xfrm>
            <a:off x="1370013" y="1460500"/>
            <a:ext cx="1792287" cy="428625"/>
          </a:xfrm>
          <a:prstGeom prst="roundRect">
            <a:avLst>
              <a:gd name="adj" fmla="val 16667"/>
            </a:avLst>
          </a:prstGeom>
          <a:solidFill>
            <a:srgbClr val="B3B3B3">
              <a:alpha val="59999"/>
            </a:srgbClr>
          </a:solidFill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>
                <a:latin typeface="+mn-lt"/>
              </a:rPr>
              <a:t>ZONALES</a:t>
            </a:r>
          </a:p>
        </p:txBody>
      </p:sp>
      <p:sp>
        <p:nvSpPr>
          <p:cNvPr id="5" name="4 Rectángulo redondeado"/>
          <p:cNvSpPr>
            <a:spLocks noChangeArrowheads="1"/>
          </p:cNvSpPr>
          <p:nvPr/>
        </p:nvSpPr>
        <p:spPr bwMode="auto">
          <a:xfrm>
            <a:off x="1370013" y="5175250"/>
            <a:ext cx="1793875" cy="428625"/>
          </a:xfrm>
          <a:prstGeom prst="roundRect">
            <a:avLst>
              <a:gd name="adj" fmla="val 16667"/>
            </a:avLst>
          </a:prstGeom>
          <a:solidFill>
            <a:srgbClr val="7F7F7F">
              <a:alpha val="59999"/>
            </a:srgbClr>
          </a:solidFill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latin typeface="+mn-lt"/>
              </a:rPr>
              <a:t>AZONALES</a:t>
            </a:r>
          </a:p>
        </p:txBody>
      </p:sp>
      <p:sp>
        <p:nvSpPr>
          <p:cNvPr id="6" name="5 Rectángulo redondeado"/>
          <p:cNvSpPr>
            <a:spLocks noChangeArrowheads="1"/>
          </p:cNvSpPr>
          <p:nvPr/>
        </p:nvSpPr>
        <p:spPr bwMode="auto">
          <a:xfrm>
            <a:off x="1370013" y="5746750"/>
            <a:ext cx="1792287" cy="428625"/>
          </a:xfrm>
          <a:prstGeom prst="roundRect">
            <a:avLst>
              <a:gd name="adj" fmla="val 16667"/>
            </a:avLst>
          </a:prstGeom>
          <a:solidFill>
            <a:srgbClr val="7575D1">
              <a:alpha val="59999"/>
            </a:srgbClr>
          </a:solidFill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latin typeface="+mn-lt"/>
              </a:rPr>
              <a:t>INTRAZONALES</a:t>
            </a:r>
          </a:p>
        </p:txBody>
      </p:sp>
      <p:sp>
        <p:nvSpPr>
          <p:cNvPr id="7" name="10 CuadroTexto"/>
          <p:cNvSpPr txBox="1">
            <a:spLocks noChangeArrowheads="1"/>
          </p:cNvSpPr>
          <p:nvPr/>
        </p:nvSpPr>
        <p:spPr bwMode="auto">
          <a:xfrm>
            <a:off x="3214688" y="1460500"/>
            <a:ext cx="1403350" cy="831850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s-ES" altLang="es-ES" sz="1200" b="1" smtClean="0"/>
              <a:t>Son los formados bajo la influencia del climática</a:t>
            </a:r>
          </a:p>
        </p:txBody>
      </p:sp>
      <p:sp>
        <p:nvSpPr>
          <p:cNvPr id="8" name="11 CuadroTexto"/>
          <p:cNvSpPr txBox="1">
            <a:spLocks noChangeArrowheads="1"/>
          </p:cNvSpPr>
          <p:nvPr/>
        </p:nvSpPr>
        <p:spPr bwMode="auto">
          <a:xfrm>
            <a:off x="3240088" y="5256213"/>
            <a:ext cx="5378450" cy="284162"/>
          </a:xfrm>
          <a:prstGeom prst="rect">
            <a:avLst/>
          </a:prstGeom>
          <a:noFill/>
          <a:ln w="952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defRPr/>
            </a:pPr>
            <a:r>
              <a:rPr lang="es-ES" altLang="es-ES" sz="1200" b="1" smtClean="0"/>
              <a:t>Son suelos muy jóvenes que todavía no se han terminado de formar.</a:t>
            </a:r>
          </a:p>
        </p:txBody>
      </p:sp>
      <p:sp>
        <p:nvSpPr>
          <p:cNvPr id="9" name="11 CuadroTexto"/>
          <p:cNvSpPr txBox="1">
            <a:spLocks noChangeArrowheads="1"/>
          </p:cNvSpPr>
          <p:nvPr/>
        </p:nvSpPr>
        <p:spPr bwMode="auto">
          <a:xfrm>
            <a:off x="3240088" y="5672138"/>
            <a:ext cx="1331912" cy="831850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s-ES" altLang="es-ES" sz="1200" b="1" smtClean="0"/>
              <a:t>Son suelos formados por factores locales</a:t>
            </a:r>
          </a:p>
        </p:txBody>
      </p:sp>
      <p:sp>
        <p:nvSpPr>
          <p:cNvPr id="10" name="37 Rectángulo"/>
          <p:cNvSpPr>
            <a:spLocks noChangeArrowheads="1"/>
          </p:cNvSpPr>
          <p:nvPr/>
        </p:nvSpPr>
        <p:spPr bwMode="auto">
          <a:xfrm>
            <a:off x="4643421" y="1460509"/>
            <a:ext cx="545531" cy="1357321"/>
          </a:xfrm>
          <a:prstGeom prst="rect">
            <a:avLst/>
          </a:prstGeom>
          <a:solidFill>
            <a:schemeClr val="bg2">
              <a:lumMod val="60000"/>
              <a:lumOff val="40000"/>
              <a:alpha val="59999"/>
            </a:schemeClr>
          </a:solidFill>
          <a:ln w="9525" algn="ctr">
            <a:noFill/>
            <a:round/>
            <a:headEnd/>
            <a:tailEnd/>
          </a:ln>
        </p:spPr>
        <p:txBody>
          <a:bodyPr vert="vert270"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b="1" dirty="0">
                <a:latin typeface="+mn-lt"/>
              </a:rPr>
              <a:t>Clima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b="1" dirty="0">
                <a:latin typeface="+mn-lt"/>
              </a:rPr>
              <a:t> Oceánico</a:t>
            </a:r>
            <a:endParaRPr lang="es-ES" b="1" dirty="0">
              <a:latin typeface="+mn-lt"/>
            </a:endParaRPr>
          </a:p>
        </p:txBody>
      </p:sp>
      <p:sp>
        <p:nvSpPr>
          <p:cNvPr id="11" name="39 Rectángulo"/>
          <p:cNvSpPr>
            <a:spLocks noChangeArrowheads="1"/>
          </p:cNvSpPr>
          <p:nvPr/>
        </p:nvSpPr>
        <p:spPr bwMode="auto">
          <a:xfrm>
            <a:off x="5345113" y="1460500"/>
            <a:ext cx="3351212" cy="642938"/>
          </a:xfrm>
          <a:prstGeom prst="rect">
            <a:avLst/>
          </a:prstGeom>
          <a:solidFill>
            <a:schemeClr val="bg2">
              <a:lumMod val="60000"/>
              <a:lumOff val="40000"/>
              <a:alpha val="59999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>
                <a:latin typeface="+mn-lt"/>
              </a:rPr>
              <a:t>Sobre roquedo silíceo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ES" sz="1400" b="1" i="1">
                <a:latin typeface="+mn-lt"/>
              </a:rPr>
              <a:t>Tierra parda húmeda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ES" sz="1400" b="1" i="1">
                <a:latin typeface="+mn-lt"/>
              </a:rPr>
              <a:t> Ránkers</a:t>
            </a:r>
          </a:p>
        </p:txBody>
      </p:sp>
      <p:sp>
        <p:nvSpPr>
          <p:cNvPr id="12" name="39 Rectángulo"/>
          <p:cNvSpPr>
            <a:spLocks noChangeArrowheads="1"/>
          </p:cNvSpPr>
          <p:nvPr/>
        </p:nvSpPr>
        <p:spPr bwMode="auto">
          <a:xfrm>
            <a:off x="5345113" y="2174875"/>
            <a:ext cx="3351212" cy="642938"/>
          </a:xfrm>
          <a:prstGeom prst="rect">
            <a:avLst/>
          </a:prstGeom>
          <a:solidFill>
            <a:schemeClr val="bg2">
              <a:lumMod val="60000"/>
              <a:lumOff val="40000"/>
              <a:alpha val="59999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>
                <a:latin typeface="+mn-lt"/>
              </a:rPr>
              <a:t>Sobre roquedo calizo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ES" sz="1400" b="1" i="1">
                <a:latin typeface="+mn-lt"/>
              </a:rPr>
              <a:t>Tierra parda caliza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ES" sz="1400" b="1" i="1">
                <a:latin typeface="+mn-lt"/>
              </a:rPr>
              <a:t>Terra fusca</a:t>
            </a:r>
          </a:p>
        </p:txBody>
      </p:sp>
      <p:sp>
        <p:nvSpPr>
          <p:cNvPr id="13" name="37 Rectángulo"/>
          <p:cNvSpPr>
            <a:spLocks noChangeArrowheads="1"/>
          </p:cNvSpPr>
          <p:nvPr/>
        </p:nvSpPr>
        <p:spPr bwMode="auto">
          <a:xfrm>
            <a:off x="4643424" y="2960707"/>
            <a:ext cx="545531" cy="2143139"/>
          </a:xfrm>
          <a:prstGeom prst="rect">
            <a:avLst/>
          </a:prstGeom>
          <a:solidFill>
            <a:schemeClr val="bg2">
              <a:lumMod val="60000"/>
              <a:lumOff val="40000"/>
              <a:alpha val="59999"/>
            </a:schemeClr>
          </a:solidFill>
          <a:ln w="9525" algn="ctr">
            <a:noFill/>
            <a:round/>
            <a:headEnd/>
            <a:tailEnd/>
          </a:ln>
        </p:spPr>
        <p:txBody>
          <a:bodyPr vert="vert270"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b="1" dirty="0">
                <a:latin typeface="+mn-lt"/>
              </a:rPr>
              <a:t>Clima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b="1" dirty="0">
                <a:latin typeface="+mn-lt"/>
              </a:rPr>
              <a:t> Mediterráneo</a:t>
            </a:r>
            <a:endParaRPr lang="es-ES" b="1" dirty="0">
              <a:latin typeface="+mn-lt"/>
            </a:endParaRPr>
          </a:p>
        </p:txBody>
      </p:sp>
      <p:sp>
        <p:nvSpPr>
          <p:cNvPr id="14" name="39 Rectángulo"/>
          <p:cNvSpPr>
            <a:spLocks noChangeArrowheads="1"/>
          </p:cNvSpPr>
          <p:nvPr/>
        </p:nvSpPr>
        <p:spPr bwMode="auto">
          <a:xfrm>
            <a:off x="5345113" y="2960688"/>
            <a:ext cx="3351212" cy="428625"/>
          </a:xfrm>
          <a:prstGeom prst="rect">
            <a:avLst/>
          </a:prstGeom>
          <a:solidFill>
            <a:schemeClr val="bg2">
              <a:lumMod val="60000"/>
              <a:lumOff val="40000"/>
              <a:alpha val="59999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>
                <a:latin typeface="+mn-lt"/>
              </a:rPr>
              <a:t>Sobre roquedo silíceo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ES" sz="1400" b="1" i="1">
                <a:latin typeface="+mn-lt"/>
              </a:rPr>
              <a:t>Tierra parda meridional</a:t>
            </a:r>
          </a:p>
        </p:txBody>
      </p:sp>
      <p:sp>
        <p:nvSpPr>
          <p:cNvPr id="15" name="39 Rectángulo"/>
          <p:cNvSpPr>
            <a:spLocks noChangeArrowheads="1"/>
          </p:cNvSpPr>
          <p:nvPr/>
        </p:nvSpPr>
        <p:spPr bwMode="auto">
          <a:xfrm>
            <a:off x="5345113" y="3460750"/>
            <a:ext cx="3351212" cy="642938"/>
          </a:xfrm>
          <a:prstGeom prst="rect">
            <a:avLst/>
          </a:prstGeom>
          <a:solidFill>
            <a:schemeClr val="bg2">
              <a:lumMod val="60000"/>
              <a:lumOff val="40000"/>
              <a:alpha val="59999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>
                <a:latin typeface="+mn-lt"/>
              </a:rPr>
              <a:t>Sobre roquedo calizo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ES" sz="1400" b="1" i="1">
                <a:latin typeface="+mn-lt"/>
              </a:rPr>
              <a:t>Suelo rojo mediterráneo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ES" sz="1400" b="1" i="1">
                <a:latin typeface="+mn-lt"/>
              </a:rPr>
              <a:t>Terra rossa</a:t>
            </a:r>
          </a:p>
        </p:txBody>
      </p:sp>
      <p:sp>
        <p:nvSpPr>
          <p:cNvPr id="16" name="39 Rectángulo"/>
          <p:cNvSpPr>
            <a:spLocks noChangeArrowheads="1"/>
          </p:cNvSpPr>
          <p:nvPr/>
        </p:nvSpPr>
        <p:spPr bwMode="auto">
          <a:xfrm>
            <a:off x="5345113" y="4175125"/>
            <a:ext cx="3351212" cy="428625"/>
          </a:xfrm>
          <a:prstGeom prst="rect">
            <a:avLst/>
          </a:prstGeom>
          <a:solidFill>
            <a:schemeClr val="bg2">
              <a:lumMod val="60000"/>
              <a:lumOff val="40000"/>
              <a:alpha val="59999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>
                <a:latin typeface="+mn-lt"/>
              </a:rPr>
              <a:t>Sobre arcillas y margas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ES" sz="1400" b="1" i="1">
                <a:latin typeface="+mn-lt"/>
              </a:rPr>
              <a:t>Vertisuelos o tierras negras</a:t>
            </a:r>
          </a:p>
        </p:txBody>
      </p:sp>
      <p:sp>
        <p:nvSpPr>
          <p:cNvPr id="17" name="39 Rectángulo"/>
          <p:cNvSpPr>
            <a:spLocks noChangeArrowheads="1"/>
          </p:cNvSpPr>
          <p:nvPr/>
        </p:nvSpPr>
        <p:spPr bwMode="auto">
          <a:xfrm>
            <a:off x="5345113" y="4675188"/>
            <a:ext cx="3351212" cy="428625"/>
          </a:xfrm>
          <a:prstGeom prst="rect">
            <a:avLst/>
          </a:prstGeom>
          <a:solidFill>
            <a:schemeClr val="bg2">
              <a:lumMod val="60000"/>
              <a:lumOff val="40000"/>
              <a:alpha val="59999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>
                <a:latin typeface="+mn-lt"/>
              </a:rPr>
              <a:t>Sobre zonas esteparias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ES" sz="1400" b="1" i="1">
                <a:latin typeface="+mn-lt"/>
              </a:rPr>
              <a:t>Suelo gris subdesértico</a:t>
            </a:r>
          </a:p>
        </p:txBody>
      </p:sp>
      <p:sp>
        <p:nvSpPr>
          <p:cNvPr id="18" name="39 Rectángulo"/>
          <p:cNvSpPr>
            <a:spLocks noChangeArrowheads="1"/>
          </p:cNvSpPr>
          <p:nvPr/>
        </p:nvSpPr>
        <p:spPr bwMode="auto">
          <a:xfrm>
            <a:off x="4643438" y="5748338"/>
            <a:ext cx="4286250" cy="466725"/>
          </a:xfrm>
          <a:prstGeom prst="rect">
            <a:avLst/>
          </a:prstGeom>
          <a:solidFill>
            <a:schemeClr val="accent2">
              <a:lumMod val="40000"/>
              <a:lumOff val="60000"/>
              <a:alpha val="59999"/>
            </a:schemeClr>
          </a:solidFill>
          <a:ln w="9525" algn="ctr">
            <a:noFill/>
            <a:round/>
            <a:headEnd/>
            <a:tailEnd/>
          </a:ln>
        </p:spPr>
        <p:txBody>
          <a:bodyPr lIns="36000" tIns="18000" rIns="36000" bIns="18000"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400" b="1" i="1" dirty="0">
                <a:latin typeface="+mn-lt"/>
              </a:rPr>
              <a:t>Pardos calizos, </a:t>
            </a:r>
            <a:r>
              <a:rPr lang="es-ES_tradnl" sz="1400" b="1" i="1" dirty="0" err="1">
                <a:latin typeface="+mn-lt"/>
              </a:rPr>
              <a:t>rendzinas</a:t>
            </a:r>
            <a:r>
              <a:rPr lang="es-ES_tradnl" sz="1400" b="1" i="1" dirty="0">
                <a:latin typeface="+mn-lt"/>
              </a:rPr>
              <a:t>, aluviales, encharcados, arenosos, salinos, volcánicos</a:t>
            </a:r>
            <a:endParaRPr lang="es-ES" sz="1400" b="1" i="1" dirty="0">
              <a:latin typeface="+mn-lt"/>
            </a:endParaRPr>
          </a:p>
        </p:txBody>
      </p:sp>
      <p:cxnSp>
        <p:nvCxnSpPr>
          <p:cNvPr id="11282" name="30 Forma"/>
          <p:cNvCxnSpPr>
            <a:cxnSpLocks noChangeShapeType="1"/>
            <a:stCxn id="3" idx="0"/>
            <a:endCxn id="4" idx="1"/>
          </p:cNvCxnSpPr>
          <p:nvPr/>
        </p:nvCxnSpPr>
        <p:spPr bwMode="auto">
          <a:xfrm rot="5400000" flipH="1" flipV="1">
            <a:off x="499269" y="2272507"/>
            <a:ext cx="1468437" cy="273050"/>
          </a:xfrm>
          <a:prstGeom prst="bentConnector2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3" name="32 Forma"/>
          <p:cNvCxnSpPr>
            <a:cxnSpLocks noChangeShapeType="1"/>
            <a:stCxn id="3" idx="2"/>
            <a:endCxn id="5" idx="1"/>
          </p:cNvCxnSpPr>
          <p:nvPr/>
        </p:nvCxnSpPr>
        <p:spPr bwMode="auto">
          <a:xfrm rot="16200000" flipH="1">
            <a:off x="324644" y="4344194"/>
            <a:ext cx="1817688" cy="273050"/>
          </a:xfrm>
          <a:prstGeom prst="bentConnector2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4" name="34 Forma"/>
          <p:cNvCxnSpPr>
            <a:cxnSpLocks noChangeShapeType="1"/>
            <a:stCxn id="3" idx="2"/>
            <a:endCxn id="6" idx="1"/>
          </p:cNvCxnSpPr>
          <p:nvPr/>
        </p:nvCxnSpPr>
        <p:spPr bwMode="auto">
          <a:xfrm rot="16200000" flipH="1">
            <a:off x="38894" y="4629944"/>
            <a:ext cx="2389188" cy="273050"/>
          </a:xfrm>
          <a:prstGeom prst="bentConnector2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bosque de laurisilva, la Gome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1743075" y="5897563"/>
            <a:ext cx="4984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>
                <a:solidFill>
                  <a:schemeClr val="hlink"/>
                </a:solidFill>
              </a:rPr>
              <a:t>BOSQUE DE LAURISILVA ENTRE LA NIEBLA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" sz="4000"/>
              <a:t>Pino canario</a:t>
            </a:r>
            <a:br>
              <a:rPr lang="es-ES" altLang="es-ES" sz="4000"/>
            </a:br>
            <a:endParaRPr lang="es-ES" altLang="es-ES" sz="4000"/>
          </a:p>
        </p:txBody>
      </p:sp>
      <p:pic>
        <p:nvPicPr>
          <p:cNvPr id="104451" name="Picture 3" descr="pinosTeide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838200"/>
            <a:ext cx="8280400" cy="5995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" sz="4000"/>
              <a:t>Cedro canario</a:t>
            </a:r>
            <a:br>
              <a:rPr lang="es-ES" altLang="es-ES" sz="4000"/>
            </a:br>
            <a:endParaRPr lang="es-ES" altLang="es-ES" sz="4000"/>
          </a:p>
        </p:txBody>
      </p:sp>
      <p:graphicFrame>
        <p:nvGraphicFramePr>
          <p:cNvPr id="105475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457200" y="2751138"/>
          <a:ext cx="4038600" cy="222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7" name="Gráfico" r:id="rId3" imgW="8229743" imgH="4533990" progId="MSGraph.Chart.8">
                  <p:embed followColorScheme="full"/>
                </p:oleObj>
              </mc:Choice>
              <mc:Fallback>
                <p:oleObj name="Gráfico" r:id="rId3" imgW="8229743" imgH="453399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751138"/>
                        <a:ext cx="4038600" cy="2224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5476" name="Picture 4" descr="cedro canario"/>
          <p:cNvPicPr>
            <a:picLocks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27313" y="836613"/>
            <a:ext cx="3889375" cy="6021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3" name="Picture 2" descr="http://www.fotonatura.org/galerias/fotos/usr20747/11911920BW.jpg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3" b="7291"/>
          <a:stretch>
            <a:fillRect/>
          </a:stretch>
        </p:blipFill>
        <p:spPr>
          <a:xfrm>
            <a:off x="482801" y="274638"/>
            <a:ext cx="8207375" cy="5864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82801" y="4725144"/>
            <a:ext cx="8229600" cy="1143000"/>
          </a:xfrm>
        </p:spPr>
        <p:txBody>
          <a:bodyPr/>
          <a:lstStyle/>
          <a:p>
            <a:pPr eaLnBrk="1" hangingPunct="1"/>
            <a:r>
              <a:rPr lang="es-ES" altLang="es-ES" dirty="0" smtClean="0">
                <a:solidFill>
                  <a:schemeClr val="bg1"/>
                </a:solidFill>
              </a:rPr>
              <a:t>VIOLETA DEL TEIDE</a:t>
            </a:r>
            <a:endParaRPr lang="es-ES" altLang="es-E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" sz="4000"/>
              <a:t>Tajinaste</a:t>
            </a:r>
            <a:br>
              <a:rPr lang="es-ES" altLang="es-ES" sz="4000"/>
            </a:br>
            <a:endParaRPr lang="es-ES" altLang="es-ES" sz="4000"/>
          </a:p>
        </p:txBody>
      </p:sp>
      <p:pic>
        <p:nvPicPr>
          <p:cNvPr id="108547" name="Picture 3" descr="tajinaste rojo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836613"/>
            <a:ext cx="5616575" cy="6021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C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8229600" cy="908050"/>
          </a:xfrm>
          <a:solidFill>
            <a:srgbClr val="FFCC66"/>
          </a:solidFill>
        </p:spPr>
        <p:txBody>
          <a:bodyPr/>
          <a:lstStyle/>
          <a:p>
            <a:pPr eaLnBrk="1" hangingPunct="1"/>
            <a:r>
              <a:rPr lang="es-ES_tradnl" altLang="es-ES" sz="2800" b="1"/>
              <a:t>2. REGIONES BIOGEOGRÁFICAS</a:t>
            </a:r>
            <a:endParaRPr lang="es-ES" altLang="es-ES" sz="2800" b="1"/>
          </a:p>
        </p:txBody>
      </p:sp>
      <p:sp>
        <p:nvSpPr>
          <p:cNvPr id="50181" name="Oval 5"/>
          <p:cNvSpPr>
            <a:spLocks noChangeArrowheads="1"/>
          </p:cNvSpPr>
          <p:nvPr/>
        </p:nvSpPr>
        <p:spPr bwMode="auto">
          <a:xfrm>
            <a:off x="2484438" y="1916113"/>
            <a:ext cx="2286000" cy="685800"/>
          </a:xfrm>
          <a:prstGeom prst="ellipse">
            <a:avLst/>
          </a:prstGeom>
          <a:solidFill>
            <a:srgbClr val="FFCC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REGIÓN</a:t>
            </a:r>
          </a:p>
          <a:p>
            <a:pPr algn="ctr" eaLnBrk="1" hangingPunct="1"/>
            <a:r>
              <a:rPr lang="es-ES_tradnl" altLang="es-ES" sz="1600" b="1"/>
              <a:t>EUROSIBERIANA</a:t>
            </a:r>
            <a:endParaRPr lang="es-ES" altLang="es-ES" sz="1600" b="1"/>
          </a:p>
        </p:txBody>
      </p:sp>
      <p:sp>
        <p:nvSpPr>
          <p:cNvPr id="50182" name="Oval 6"/>
          <p:cNvSpPr>
            <a:spLocks noChangeArrowheads="1"/>
          </p:cNvSpPr>
          <p:nvPr/>
        </p:nvSpPr>
        <p:spPr bwMode="auto">
          <a:xfrm>
            <a:off x="2411413" y="3644900"/>
            <a:ext cx="2286000" cy="685800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REGIÓN</a:t>
            </a:r>
          </a:p>
          <a:p>
            <a:pPr algn="ctr" eaLnBrk="1" hangingPunct="1"/>
            <a:r>
              <a:rPr lang="es-ES_tradnl" altLang="es-ES" sz="1600" b="1"/>
              <a:t>MEDITERRÁNEA</a:t>
            </a:r>
            <a:endParaRPr lang="es-ES" altLang="es-ES" sz="1600" b="1"/>
          </a:p>
        </p:txBody>
      </p:sp>
      <p:sp>
        <p:nvSpPr>
          <p:cNvPr id="50183" name="Oval 7"/>
          <p:cNvSpPr>
            <a:spLocks noChangeArrowheads="1"/>
          </p:cNvSpPr>
          <p:nvPr/>
        </p:nvSpPr>
        <p:spPr bwMode="auto">
          <a:xfrm>
            <a:off x="2411413" y="5734050"/>
            <a:ext cx="2286000" cy="685800"/>
          </a:xfrm>
          <a:prstGeom prst="ellipse">
            <a:avLst/>
          </a:prstGeom>
          <a:solidFill>
            <a:srgbClr val="FF99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REGIÓN</a:t>
            </a:r>
          </a:p>
          <a:p>
            <a:pPr algn="ctr" eaLnBrk="1" hangingPunct="1"/>
            <a:r>
              <a:rPr lang="es-ES_tradnl" altLang="es-ES" sz="1600" b="1"/>
              <a:t>MACARONÉSICA</a:t>
            </a:r>
            <a:endParaRPr lang="es-ES" altLang="es-ES" sz="1600" b="1"/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5292725" y="1628775"/>
            <a:ext cx="2209800" cy="381000"/>
          </a:xfrm>
          <a:prstGeom prst="rect">
            <a:avLst/>
          </a:prstGeom>
          <a:solidFill>
            <a:srgbClr val="FFCC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PAISAJE ATLÁNTICO </a:t>
            </a:r>
            <a:endParaRPr lang="es-ES" altLang="es-ES" sz="1600" b="1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5638800" y="3352800"/>
            <a:ext cx="2462213" cy="36353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PAISAJE DEL INTERIOR</a:t>
            </a:r>
            <a:endParaRPr lang="es-ES" altLang="es-ES" sz="1600" b="1"/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5795963" y="5876925"/>
            <a:ext cx="2057400" cy="38100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PAISAJE CANARIO</a:t>
            </a:r>
            <a:endParaRPr lang="es-ES" altLang="es-ES" sz="1600" b="1"/>
          </a:p>
        </p:txBody>
      </p:sp>
      <p:cxnSp>
        <p:nvCxnSpPr>
          <p:cNvPr id="50194" name="AutoShape 18"/>
          <p:cNvCxnSpPr>
            <a:cxnSpLocks noChangeShapeType="1"/>
            <a:stCxn id="50182" idx="6"/>
            <a:endCxn id="50185" idx="1"/>
          </p:cNvCxnSpPr>
          <p:nvPr/>
        </p:nvCxnSpPr>
        <p:spPr bwMode="auto">
          <a:xfrm flipV="1">
            <a:off x="4697413" y="3535363"/>
            <a:ext cx="941387" cy="45243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0195" name="AutoShape 19"/>
          <p:cNvCxnSpPr>
            <a:cxnSpLocks noChangeShapeType="1"/>
            <a:stCxn id="50183" idx="6"/>
            <a:endCxn id="50186" idx="1"/>
          </p:cNvCxnSpPr>
          <p:nvPr/>
        </p:nvCxnSpPr>
        <p:spPr bwMode="auto">
          <a:xfrm flipV="1">
            <a:off x="4697413" y="6067425"/>
            <a:ext cx="1098550" cy="95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0198" name="Line 22"/>
          <p:cNvSpPr>
            <a:spLocks noChangeShapeType="1"/>
          </p:cNvSpPr>
          <p:nvPr/>
        </p:nvSpPr>
        <p:spPr bwMode="auto">
          <a:xfrm>
            <a:off x="1979613" y="1052513"/>
            <a:ext cx="0" cy="50403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0199" name="Line 23"/>
          <p:cNvSpPr>
            <a:spLocks noChangeShapeType="1"/>
          </p:cNvSpPr>
          <p:nvPr/>
        </p:nvSpPr>
        <p:spPr bwMode="auto">
          <a:xfrm>
            <a:off x="1979613" y="2276475"/>
            <a:ext cx="5048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 flipV="1">
            <a:off x="4716463" y="1844675"/>
            <a:ext cx="576262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0201" name="Rectangle 25"/>
          <p:cNvSpPr>
            <a:spLocks noChangeArrowheads="1"/>
          </p:cNvSpPr>
          <p:nvPr/>
        </p:nvSpPr>
        <p:spPr bwMode="auto">
          <a:xfrm>
            <a:off x="5364163" y="2133600"/>
            <a:ext cx="2209800" cy="381000"/>
          </a:xfrm>
          <a:prstGeom prst="rect">
            <a:avLst/>
          </a:prstGeom>
          <a:solidFill>
            <a:srgbClr val="FFCC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PAISAJE ALPINO </a:t>
            </a:r>
            <a:endParaRPr lang="es-ES" altLang="es-ES" sz="1600" b="1"/>
          </a:p>
        </p:txBody>
      </p:sp>
      <p:sp>
        <p:nvSpPr>
          <p:cNvPr id="50202" name="Line 26"/>
          <p:cNvSpPr>
            <a:spLocks noChangeShapeType="1"/>
          </p:cNvSpPr>
          <p:nvPr/>
        </p:nvSpPr>
        <p:spPr bwMode="auto">
          <a:xfrm>
            <a:off x="4787900" y="2276475"/>
            <a:ext cx="5048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0203" name="Line 27"/>
          <p:cNvSpPr>
            <a:spLocks noChangeShapeType="1"/>
          </p:cNvSpPr>
          <p:nvPr/>
        </p:nvSpPr>
        <p:spPr bwMode="auto">
          <a:xfrm>
            <a:off x="4787900" y="2276475"/>
            <a:ext cx="288925" cy="431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0204" name="Rectangle 28"/>
          <p:cNvSpPr>
            <a:spLocks noChangeArrowheads="1"/>
          </p:cNvSpPr>
          <p:nvPr/>
        </p:nvSpPr>
        <p:spPr bwMode="auto">
          <a:xfrm>
            <a:off x="5076825" y="2708275"/>
            <a:ext cx="3240088" cy="381000"/>
          </a:xfrm>
          <a:prstGeom prst="rect">
            <a:avLst/>
          </a:prstGeom>
          <a:solidFill>
            <a:srgbClr val="FFCC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PAISAJE SUBMEDITERRANEO </a:t>
            </a:r>
            <a:endParaRPr lang="es-ES" altLang="es-ES" sz="1600" b="1"/>
          </a:p>
        </p:txBody>
      </p:sp>
      <p:sp>
        <p:nvSpPr>
          <p:cNvPr id="50205" name="Line 29"/>
          <p:cNvSpPr>
            <a:spLocks noChangeShapeType="1"/>
          </p:cNvSpPr>
          <p:nvPr/>
        </p:nvSpPr>
        <p:spPr bwMode="auto">
          <a:xfrm>
            <a:off x="1979613" y="4005263"/>
            <a:ext cx="5048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0206" name="Line 30"/>
          <p:cNvSpPr>
            <a:spLocks noChangeShapeType="1"/>
          </p:cNvSpPr>
          <p:nvPr/>
        </p:nvSpPr>
        <p:spPr bwMode="auto">
          <a:xfrm>
            <a:off x="4716463" y="4005263"/>
            <a:ext cx="935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0207" name="Rectangle 31"/>
          <p:cNvSpPr>
            <a:spLocks noChangeArrowheads="1"/>
          </p:cNvSpPr>
          <p:nvPr/>
        </p:nvSpPr>
        <p:spPr bwMode="auto">
          <a:xfrm>
            <a:off x="5651500" y="3789363"/>
            <a:ext cx="3241675" cy="863600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PAISAJE DE LA ZONA COSTERA</a:t>
            </a:r>
          </a:p>
          <a:p>
            <a:pPr algn="ctr" eaLnBrk="1" hangingPunct="1"/>
            <a:r>
              <a:rPr lang="es-ES_tradnl" altLang="es-ES" sz="1600" b="1"/>
              <a:t>E ISLAS BALEARES</a:t>
            </a:r>
            <a:endParaRPr lang="es-ES" altLang="es-ES" sz="1600" b="1"/>
          </a:p>
        </p:txBody>
      </p:sp>
      <p:sp>
        <p:nvSpPr>
          <p:cNvPr id="50208" name="Line 32"/>
          <p:cNvSpPr>
            <a:spLocks noChangeShapeType="1"/>
          </p:cNvSpPr>
          <p:nvPr/>
        </p:nvSpPr>
        <p:spPr bwMode="auto">
          <a:xfrm>
            <a:off x="4716463" y="4005263"/>
            <a:ext cx="431800" cy="7921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0209" name="Rectangle 33"/>
          <p:cNvSpPr>
            <a:spLocks noChangeArrowheads="1"/>
          </p:cNvSpPr>
          <p:nvPr/>
        </p:nvSpPr>
        <p:spPr bwMode="auto">
          <a:xfrm>
            <a:off x="5148263" y="4724400"/>
            <a:ext cx="2520950" cy="647700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 b="1"/>
              <a:t>PAISAJE DE LA ZONA </a:t>
            </a:r>
          </a:p>
          <a:p>
            <a:pPr eaLnBrk="1" hangingPunct="1"/>
            <a:r>
              <a:rPr lang="es-ES_tradnl" altLang="es-ES" sz="1600" b="1"/>
              <a:t>SUBDESÉRTICA (S.E.)</a:t>
            </a:r>
            <a:endParaRPr lang="es-ES" altLang="es-ES" sz="1600" b="1"/>
          </a:p>
        </p:txBody>
      </p:sp>
      <p:sp>
        <p:nvSpPr>
          <p:cNvPr id="50210" name="Line 34"/>
          <p:cNvSpPr>
            <a:spLocks noChangeShapeType="1"/>
          </p:cNvSpPr>
          <p:nvPr/>
        </p:nvSpPr>
        <p:spPr bwMode="auto">
          <a:xfrm>
            <a:off x="1979613" y="6092825"/>
            <a:ext cx="5048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0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50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5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50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50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50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animBg="1"/>
      <p:bldP spid="50182" grpId="0" animBg="1"/>
      <p:bldP spid="50183" grpId="0" animBg="1"/>
      <p:bldP spid="50184" grpId="0" animBg="1"/>
      <p:bldP spid="50185" grpId="0" animBg="1"/>
      <p:bldP spid="50186" grpId="0" animBg="1"/>
      <p:bldP spid="50198" grpId="0" animBg="1"/>
      <p:bldP spid="50199" grpId="0" animBg="1"/>
      <p:bldP spid="50200" grpId="0" animBg="1"/>
      <p:bldP spid="50201" grpId="0" animBg="1"/>
      <p:bldP spid="50202" grpId="0" animBg="1"/>
      <p:bldP spid="50203" grpId="0" animBg="1"/>
      <p:bldP spid="50204" grpId="0" animBg="1"/>
      <p:bldP spid="50205" grpId="0" animBg="1"/>
      <p:bldP spid="50206" grpId="0" animBg="1"/>
      <p:bldP spid="50207" grpId="0" animBg="1"/>
      <p:bldP spid="50208" grpId="0" animBg="1"/>
      <p:bldP spid="50209" grpId="0" animBg="1"/>
      <p:bldP spid="502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C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14340" name="Picture 4" descr="5_5_ paisajes_veget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828040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FFCC66"/>
          </a:solidFill>
        </p:spPr>
        <p:txBody>
          <a:bodyPr/>
          <a:lstStyle/>
          <a:p>
            <a:pPr eaLnBrk="1" hangingPunct="1"/>
            <a:r>
              <a:rPr lang="es-ES" altLang="es-ES" sz="2800"/>
              <a:t/>
            </a:r>
            <a:br>
              <a:rPr lang="es-ES" altLang="es-ES" sz="2800"/>
            </a:br>
            <a:r>
              <a:rPr lang="es-ES" altLang="es-ES" sz="2800"/>
              <a:t>3</a:t>
            </a:r>
            <a:r>
              <a:rPr lang="es-ES" altLang="es-ES" sz="2800" b="1"/>
              <a:t>.</a:t>
            </a:r>
            <a:r>
              <a:rPr lang="es-ES" altLang="es-ES" sz="2800" b="1" u="sng"/>
              <a:t> FORMACIONES VEGETALES DE ESPAÑA</a:t>
            </a:r>
            <a:r>
              <a:rPr lang="es-ES" altLang="es-ES" sz="2800"/>
              <a:t/>
            </a:r>
            <a:br>
              <a:rPr lang="es-ES" altLang="es-ES" sz="2800"/>
            </a:br>
            <a:endParaRPr lang="es-ES" altLang="es-ES" sz="280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569325" cy="4525963"/>
          </a:xfrm>
        </p:spPr>
        <p:txBody>
          <a:bodyPr/>
          <a:lstStyle/>
          <a:p>
            <a:pPr marL="609600" indent="-609600" eaLnBrk="1" hangingPunct="1"/>
            <a:r>
              <a:rPr lang="es-ES" altLang="es-ES" sz="2600"/>
              <a:t>Región biogeográfica </a:t>
            </a:r>
            <a:r>
              <a:rPr lang="es-ES" altLang="es-ES" sz="2600" b="1" u="sng"/>
              <a:t>eurosiberiana</a:t>
            </a:r>
          </a:p>
          <a:p>
            <a:pPr marL="609600" indent="-609600" eaLnBrk="1" hangingPunct="1"/>
            <a:r>
              <a:rPr lang="es-ES" altLang="es-ES" sz="2600" b="1" u="sng"/>
              <a:t>Extensión</a:t>
            </a:r>
            <a:r>
              <a:rPr lang="es-ES" altLang="es-ES" sz="2600"/>
              <a:t>: </a:t>
            </a:r>
            <a:r>
              <a:rPr lang="es-ES_tradnl" altLang="es-ES" sz="2600"/>
              <a:t>Se extienden por toda la España de clima atlántico, desde Galicia hasta los Pirineos</a:t>
            </a:r>
            <a:r>
              <a:rPr lang="es-ES_tradnl" altLang="es-ES" sz="2400"/>
              <a:t>:</a:t>
            </a:r>
          </a:p>
          <a:p>
            <a:pPr marL="609600" indent="-609600" eaLnBrk="1" hangingPunct="1"/>
            <a:endParaRPr lang="es-ES_tradnl" altLang="es-ES" sz="2400"/>
          </a:p>
          <a:p>
            <a:pPr marL="609600" indent="-609600" eaLnBrk="1" hangingPunct="1">
              <a:buFontTx/>
              <a:buNone/>
            </a:pPr>
            <a:r>
              <a:rPr lang="es-ES_tradnl" altLang="es-ES"/>
              <a:t> </a:t>
            </a:r>
            <a:endParaRPr lang="es-ES" altLang="es-ES" sz="240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79388" y="960438"/>
            <a:ext cx="8964612" cy="762000"/>
          </a:xfrm>
          <a:prstGeom prst="rect">
            <a:avLst/>
          </a:prstGeom>
          <a:solidFill>
            <a:srgbClr val="FFC9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 sz="2400" b="1" i="1"/>
              <a:t>3.1. </a:t>
            </a:r>
            <a:r>
              <a:rPr lang="es-ES" altLang="es-ES" sz="2400"/>
              <a:t> </a:t>
            </a:r>
            <a:r>
              <a:rPr lang="es-ES" altLang="es-ES" sz="2400" b="1"/>
              <a:t>EL BOSQUE CADUCIFOLIO Y LAS LANDAS</a:t>
            </a:r>
            <a:r>
              <a:rPr lang="es-ES" altLang="es-ES" sz="2000"/>
              <a:t> (PAISAJE  </a:t>
            </a:r>
          </a:p>
          <a:p>
            <a:pPr eaLnBrk="1" hangingPunct="1"/>
            <a:r>
              <a:rPr lang="es-ES" altLang="es-ES" sz="2000"/>
              <a:t>                                                                                                     ATLÁNTICO)</a:t>
            </a:r>
          </a:p>
        </p:txBody>
      </p:sp>
      <p:pic>
        <p:nvPicPr>
          <p:cNvPr id="53255" name="Picture 4" descr="C:\Documents and Settings\Al\Mis documentos\Mis imágenes\Geografía de España\Tema 2. Tiempo, clima y vegetación\4. Tipos de climas\CLIMA ATLÁNTICO\clima atlántic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3213100"/>
            <a:ext cx="8785225" cy="344487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ClimogramaEspañaatlánt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33375"/>
            <a:ext cx="6624638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0" y="2133600"/>
            <a:ext cx="1476375" cy="15113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1600"/>
              <a:t>Temperaturas</a:t>
            </a:r>
          </a:p>
          <a:p>
            <a:pPr algn="ctr" eaLnBrk="1" hangingPunct="1"/>
            <a:r>
              <a:rPr lang="es-ES" altLang="es-ES" sz="1600"/>
              <a:t>suaves</a:t>
            </a:r>
          </a:p>
        </p:txBody>
      </p:sp>
      <p:sp>
        <p:nvSpPr>
          <p:cNvPr id="16388" name="Rectangle 7"/>
          <p:cNvSpPr>
            <a:spLocks noChangeArrowheads="1"/>
          </p:cNvSpPr>
          <p:nvPr/>
        </p:nvSpPr>
        <p:spPr bwMode="auto">
          <a:xfrm>
            <a:off x="7667625" y="2492375"/>
            <a:ext cx="1476375" cy="15113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1600"/>
              <a:t>Precipitaciones</a:t>
            </a:r>
          </a:p>
          <a:p>
            <a:pPr algn="ctr" eaLnBrk="1" hangingPunct="1"/>
            <a:r>
              <a:rPr lang="es-ES" altLang="es-ES" sz="1600"/>
              <a:t>abundantes</a:t>
            </a:r>
          </a:p>
          <a:p>
            <a:pPr algn="ctr" eaLnBrk="1" hangingPunct="1"/>
            <a:r>
              <a:rPr lang="es-ES" altLang="es-ES" sz="1600"/>
              <a:t>y</a:t>
            </a:r>
          </a:p>
          <a:p>
            <a:pPr algn="ctr" eaLnBrk="1" hangingPunct="1"/>
            <a:r>
              <a:rPr lang="es-ES" altLang="es-ES" sz="1600"/>
              <a:t>regulares</a:t>
            </a:r>
          </a:p>
          <a:p>
            <a:pPr algn="ctr" eaLnBrk="1" hangingPunct="1"/>
            <a:endParaRPr lang="es-ES" altLang="es-E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 eaLnBrk="1" hangingPunct="1"/>
            <a:r>
              <a:rPr lang="es-ES_tradnl" altLang="es-ES" sz="2800" b="1" u="sng"/>
              <a:t>Formaciones vegetales características</a:t>
            </a:r>
            <a:r>
              <a:rPr lang="es-ES_tradnl" altLang="es-ES" sz="2800" b="1"/>
              <a:t> del paisaje atlántico</a:t>
            </a:r>
            <a:endParaRPr lang="es-ES" altLang="es-ES" sz="2800" b="1"/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0" y="1773238"/>
            <a:ext cx="9144000" cy="4464050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defTabSz="244475" eaLnBrk="0" hangingPunct="0">
              <a:spcBef>
                <a:spcPct val="20000"/>
              </a:spcBef>
              <a:buChar char="•"/>
              <a:tabLst>
                <a:tab pos="441325" algn="l"/>
                <a:tab pos="1250950" algn="l"/>
              </a:tabLst>
              <a:defRPr sz="3200">
                <a:solidFill>
                  <a:schemeClr val="tx1"/>
                </a:solidFill>
                <a:latin typeface="Arial" charset="0"/>
              </a:defRPr>
            </a:lvl1pPr>
            <a:lvl2pPr marL="182563" indent="-3175" defTabSz="244475" eaLnBrk="0" hangingPunct="0">
              <a:spcBef>
                <a:spcPct val="20000"/>
              </a:spcBef>
              <a:buChar char="–"/>
              <a:tabLst>
                <a:tab pos="441325" algn="l"/>
                <a:tab pos="1250950" algn="l"/>
              </a:tabLst>
              <a:defRPr sz="2800">
                <a:solidFill>
                  <a:schemeClr val="tx1"/>
                </a:solidFill>
                <a:latin typeface="Arial" charset="0"/>
              </a:defRPr>
            </a:lvl2pPr>
            <a:lvl3pPr marL="533400" indent="-171450" defTabSz="244475" eaLnBrk="0" hangingPunct="0">
              <a:spcBef>
                <a:spcPct val="20000"/>
              </a:spcBef>
              <a:buChar char="•"/>
              <a:tabLst>
                <a:tab pos="441325" algn="l"/>
                <a:tab pos="125095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 marL="712788" indent="-228600" defTabSz="244475" eaLnBrk="0" hangingPunct="0">
              <a:spcBef>
                <a:spcPct val="20000"/>
              </a:spcBef>
              <a:buChar char="–"/>
              <a:tabLst>
                <a:tab pos="441325" algn="l"/>
                <a:tab pos="125095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1250950" indent="-174625" defTabSz="244475" eaLnBrk="0" hangingPunct="0">
              <a:spcBef>
                <a:spcPct val="20000"/>
              </a:spcBef>
              <a:buChar char="»"/>
              <a:tabLst>
                <a:tab pos="441325" algn="l"/>
                <a:tab pos="125095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1708150" indent="-174625" defTabSz="2444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41325" algn="l"/>
                <a:tab pos="125095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165350" indent="-174625" defTabSz="2444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41325" algn="l"/>
                <a:tab pos="125095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2622550" indent="-174625" defTabSz="2444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41325" algn="l"/>
                <a:tab pos="125095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079750" indent="-174625" defTabSz="2444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41325" algn="l"/>
                <a:tab pos="125095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4" eaLnBrk="1" hangingPunct="1">
              <a:buFontTx/>
              <a:buNone/>
            </a:pPr>
            <a:r>
              <a:rPr lang="es-ES" altLang="es-ES" sz="2400" b="1"/>
              <a:t>a)  BOSQUE CADUCIFOLIO</a:t>
            </a:r>
            <a:r>
              <a:rPr lang="es-ES" altLang="es-ES" sz="2800"/>
              <a:t>: </a:t>
            </a:r>
          </a:p>
          <a:p>
            <a:pPr lvl="4" eaLnBrk="1" hangingPunct="1">
              <a:buFontTx/>
              <a:buChar char="•"/>
            </a:pPr>
            <a:r>
              <a:rPr lang="es-ES" altLang="es-ES" sz="2400"/>
              <a:t> Robles (suelo silíceo. Madera para ebanistería)</a:t>
            </a:r>
          </a:p>
          <a:p>
            <a:pPr lvl="4" eaLnBrk="1" hangingPunct="1">
              <a:buFontTx/>
              <a:buChar char="•"/>
            </a:pPr>
            <a:r>
              <a:rPr lang="es-ES" altLang="es-ES" sz="2400"/>
              <a:t> Hayas (suelo calizo. Madera para muebles y barcos)</a:t>
            </a:r>
          </a:p>
          <a:p>
            <a:pPr lvl="4" eaLnBrk="1" hangingPunct="1">
              <a:buFontTx/>
              <a:buNone/>
            </a:pPr>
            <a:endParaRPr lang="es-ES" altLang="es-ES" sz="2400" b="1"/>
          </a:p>
          <a:p>
            <a:pPr lvl="4" eaLnBrk="1" hangingPunct="1">
              <a:buFontTx/>
              <a:buNone/>
            </a:pPr>
            <a:r>
              <a:rPr lang="es-ES" altLang="es-ES" sz="2400" b="1"/>
              <a:t>b) VEGETACIÓN SECUNDARIA: </a:t>
            </a:r>
            <a:r>
              <a:rPr lang="es-ES" altLang="es-ES" sz="2400"/>
              <a:t>Repoblaciones con</a:t>
            </a:r>
            <a:r>
              <a:rPr lang="es-ES" altLang="es-ES" sz="2400" b="1"/>
              <a:t> </a:t>
            </a:r>
          </a:p>
          <a:p>
            <a:pPr lvl="4" eaLnBrk="1" hangingPunct="1">
              <a:buFontTx/>
              <a:buChar char="•"/>
            </a:pPr>
            <a:r>
              <a:rPr lang="es-ES" altLang="es-ES" sz="2400"/>
              <a:t>Pinos (madera y resina), </a:t>
            </a:r>
          </a:p>
          <a:p>
            <a:pPr lvl="4" eaLnBrk="1" hangingPunct="1">
              <a:buFontTx/>
              <a:buChar char="•"/>
            </a:pPr>
            <a:r>
              <a:rPr lang="es-ES" altLang="es-ES" sz="2400"/>
              <a:t>Eucaliptos (celulosa y pasta de papel) </a:t>
            </a:r>
            <a:endParaRPr lang="es-ES" altLang="es-ES" sz="2400" b="1"/>
          </a:p>
          <a:p>
            <a:pPr lvl="4" eaLnBrk="1" hangingPunct="1">
              <a:buFontTx/>
              <a:buChar char="•"/>
            </a:pPr>
            <a:r>
              <a:rPr lang="es-ES" altLang="es-ES" sz="2400" b="1"/>
              <a:t> </a:t>
            </a:r>
            <a:r>
              <a:rPr lang="es-ES" altLang="es-ES" sz="2400"/>
              <a:t>Castaños </a:t>
            </a:r>
            <a:r>
              <a:rPr lang="es-ES" altLang="es-ES" sz="2400" b="1"/>
              <a:t>(</a:t>
            </a:r>
            <a:r>
              <a:rPr lang="es-ES" altLang="es-ES" sz="2400"/>
              <a:t>ebanistería y fruto)</a:t>
            </a:r>
          </a:p>
          <a:p>
            <a:pPr lvl="4" eaLnBrk="1" hangingPunct="1">
              <a:buFontTx/>
              <a:buChar char="-"/>
            </a:pPr>
            <a:endParaRPr lang="es-ES" altLang="es-ES" sz="1800"/>
          </a:p>
          <a:p>
            <a:pPr lvl="4" eaLnBrk="1" hangingPunct="1">
              <a:buFontTx/>
              <a:buNone/>
            </a:pPr>
            <a:endParaRPr lang="es-ES" altLang="es-E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4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42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42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990600"/>
            <a:ext cx="3657600" cy="1143000"/>
          </a:xfrm>
        </p:spPr>
        <p:txBody>
          <a:bodyPr lIns="92075" tIns="46038" rIns="92075" bIns="46038"/>
          <a:lstStyle/>
          <a:p>
            <a:pPr eaLnBrk="1" hangingPunct="1"/>
            <a:r>
              <a:rPr lang="gl-ES" altLang="es-ES" sz="4000" b="1">
                <a:latin typeface="Comic Sans MS" charset="0"/>
              </a:rPr>
              <a:t>El bosque de frondosas o caducifolio</a:t>
            </a:r>
            <a:r>
              <a:rPr lang="gl-ES" altLang="es-ES" sz="4000"/>
              <a:t/>
            </a:r>
            <a:br>
              <a:rPr lang="gl-ES" altLang="es-ES" sz="4000"/>
            </a:br>
            <a:endParaRPr lang="gl-ES" altLang="es-ES" sz="400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590800"/>
            <a:ext cx="4343400" cy="3657600"/>
          </a:xfrm>
        </p:spPr>
        <p:txBody>
          <a:bodyPr/>
          <a:lstStyle/>
          <a:p>
            <a:pPr eaLnBrk="1" hangingPunct="1">
              <a:defRPr/>
            </a:pPr>
            <a:r>
              <a:rPr lang="gl-ES" altLang="es-ES" sz="2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Árboles altos, con tronco liso y con hojas grandes que caen en otoño</a:t>
            </a:r>
            <a:r>
              <a:rPr lang="gl-ES" altLang="es-ES" sz="280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. Este tipo de bosque posee una vegetación muy frondosa, pero pocas especies (flora).</a:t>
            </a:r>
          </a:p>
        </p:txBody>
      </p:sp>
      <p:pic>
        <p:nvPicPr>
          <p:cNvPr id="18436" name="Picture 4" descr="http://www.juntadeandalucia.es/averroes/iescasasviejas/salus/SALUS%20DOCUMENTOS/2BHGEHU/imagenes1/vegetacion/1ha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04800"/>
            <a:ext cx="4633913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1945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50825" y="333375"/>
            <a:ext cx="8385175" cy="865188"/>
          </a:xfrm>
        </p:spPr>
        <p:txBody>
          <a:bodyPr/>
          <a:lstStyle/>
          <a:p>
            <a:pPr eaLnBrk="1" hangingPunct="1">
              <a:defRPr/>
            </a:pPr>
            <a:r>
              <a:rPr lang="es-ES" altLang="es-ES" sz="24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HELECHOS : sotobosque del paisaje atlántico</a:t>
            </a:r>
          </a:p>
        </p:txBody>
      </p:sp>
      <p:pic>
        <p:nvPicPr>
          <p:cNvPr id="20483" name="Picture 4" descr="helechos2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096963"/>
            <a:ext cx="7272338" cy="54546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lvl="1" algn="ctr" eaLnBrk="1" hangingPunct="1">
              <a:lnSpc>
                <a:spcPct val="90000"/>
              </a:lnSpc>
              <a:buFontTx/>
              <a:buNone/>
            </a:pPr>
            <a:r>
              <a:rPr lang="es-ES" altLang="es-ES" sz="2400" b="1" u="sng"/>
              <a:t>ÍNDICE</a:t>
            </a:r>
          </a:p>
          <a:p>
            <a:pPr lvl="1" algn="ctr" eaLnBrk="1" hangingPunct="1">
              <a:lnSpc>
                <a:spcPct val="90000"/>
              </a:lnSpc>
              <a:buFontTx/>
              <a:buNone/>
            </a:pPr>
            <a:endParaRPr lang="es-ES" altLang="es-ES" sz="2400" b="1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s-ES" altLang="es-ES" sz="2400" b="1"/>
              <a:t>1. </a:t>
            </a:r>
            <a:r>
              <a:rPr lang="es-ES" altLang="es-ES" sz="2400" b="1" u="sng"/>
              <a:t>Los factores de la diversidad biogeográfica de 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s-ES" altLang="es-ES" sz="2400" b="1"/>
              <a:t>     </a:t>
            </a:r>
            <a:r>
              <a:rPr lang="es-ES" altLang="es-ES" sz="2400" b="1" u="sng"/>
              <a:t>España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s-ES" altLang="es-ES" sz="2400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s-ES" altLang="es-ES" sz="2400"/>
              <a:t>2. </a:t>
            </a:r>
            <a:r>
              <a:rPr lang="es-ES" altLang="es-ES" sz="2400" b="1" u="sng"/>
              <a:t>Caracterización de</a:t>
            </a:r>
            <a:r>
              <a:rPr lang="es-ES" altLang="es-ES" sz="2400"/>
              <a:t> </a:t>
            </a:r>
            <a:r>
              <a:rPr lang="es-ES" altLang="es-ES" sz="2400" b="1"/>
              <a:t>l</a:t>
            </a:r>
            <a:r>
              <a:rPr lang="es-ES" altLang="es-ES" sz="2400" b="1" u="sng"/>
              <a:t>as regiones biogeográficas: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s-ES" altLang="es-ES" sz="2400" b="1" u="sng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s-ES" altLang="es-ES" sz="2400"/>
              <a:t>3</a:t>
            </a:r>
            <a:r>
              <a:rPr lang="es-ES" altLang="es-ES" sz="2400" b="1"/>
              <a:t>.</a:t>
            </a:r>
            <a:r>
              <a:rPr lang="es-ES" altLang="es-ES" sz="2400" b="1" u="sng"/>
              <a:t> Formaciones vegetales en la España peninsular e insular</a:t>
            </a:r>
            <a:endParaRPr lang="es-ES" altLang="es-E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274638"/>
            <a:ext cx="8229600" cy="644525"/>
          </a:xfrm>
        </p:spPr>
        <p:txBody>
          <a:bodyPr/>
          <a:lstStyle/>
          <a:p>
            <a:pPr eaLnBrk="1" hangingPunct="1">
              <a:defRPr/>
            </a:pPr>
            <a:r>
              <a:rPr lang="es-ES" altLang="es-ES" sz="24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MUSGOS: sotobosque del paisaje atlántico</a:t>
            </a:r>
          </a:p>
        </p:txBody>
      </p:sp>
      <p:pic>
        <p:nvPicPr>
          <p:cNvPr id="21507" name="Picture 4" descr="marchantia_polymorpha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1044575"/>
            <a:ext cx="7632700" cy="5724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alkimiaesenciasflorales.com/catalog/images/rob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571625"/>
            <a:ext cx="4214812" cy="421481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http://upload.wikimedia.org/wikipedia/commons/thumb/4/48/Hayasomiedo.jpg/270px-Hayasomiedo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125538"/>
            <a:ext cx="3589338" cy="478631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3 CuadroTexto"/>
          <p:cNvSpPr txBox="1">
            <a:spLocks noChangeArrowheads="1"/>
          </p:cNvSpPr>
          <p:nvPr/>
        </p:nvSpPr>
        <p:spPr bwMode="auto">
          <a:xfrm>
            <a:off x="714375" y="5929313"/>
            <a:ext cx="890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2000" b="1"/>
              <a:t>Roble</a:t>
            </a:r>
          </a:p>
        </p:txBody>
      </p:sp>
      <p:sp>
        <p:nvSpPr>
          <p:cNvPr id="22533" name="4 CuadroTexto"/>
          <p:cNvSpPr txBox="1">
            <a:spLocks noChangeArrowheads="1"/>
          </p:cNvSpPr>
          <p:nvPr/>
        </p:nvSpPr>
        <p:spPr bwMode="auto">
          <a:xfrm>
            <a:off x="5219700" y="6092825"/>
            <a:ext cx="8683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2000" b="1"/>
              <a:t>Haya</a:t>
            </a:r>
          </a:p>
        </p:txBody>
      </p:sp>
      <p:sp>
        <p:nvSpPr>
          <p:cNvPr id="22534" name="5 CuadroTexto"/>
          <p:cNvSpPr txBox="1">
            <a:spLocks noChangeArrowheads="1"/>
          </p:cNvSpPr>
          <p:nvPr/>
        </p:nvSpPr>
        <p:spPr bwMode="auto">
          <a:xfrm>
            <a:off x="0" y="142875"/>
            <a:ext cx="6000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1800" b="1">
                <a:solidFill>
                  <a:schemeClr val="bg1"/>
                </a:solidFill>
              </a:rPr>
              <a:t>ESPECIES VEGETALES DEL BOSQUE CADUCIFOLIO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8640762" cy="634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Line 4"/>
          <p:cNvSpPr>
            <a:spLocks noChangeShapeType="1"/>
          </p:cNvSpPr>
          <p:nvPr/>
        </p:nvSpPr>
        <p:spPr bwMode="auto">
          <a:xfrm>
            <a:off x="3492500" y="4221163"/>
            <a:ext cx="10795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3556" name="Line 5"/>
          <p:cNvSpPr>
            <a:spLocks noChangeShapeType="1"/>
          </p:cNvSpPr>
          <p:nvPr/>
        </p:nvSpPr>
        <p:spPr bwMode="auto">
          <a:xfrm flipH="1">
            <a:off x="4284663" y="981075"/>
            <a:ext cx="2873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6"/>
          <p:cNvSpPr txBox="1">
            <a:spLocks noChangeArrowheads="1"/>
          </p:cNvSpPr>
          <p:nvPr/>
        </p:nvSpPr>
        <p:spPr bwMode="auto">
          <a:xfrm>
            <a:off x="1071563" y="1447800"/>
            <a:ext cx="3786187" cy="310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gl-ES" altLang="es-ES" sz="2800" b="1">
                <a:solidFill>
                  <a:schemeClr val="tx2"/>
                </a:solidFill>
                <a:latin typeface="Comic Sans MS" charset="0"/>
                <a:ea typeface="Times New Roman" charset="0"/>
                <a:cs typeface="Times New Roman" charset="0"/>
              </a:rPr>
              <a:t>El </a:t>
            </a:r>
            <a:r>
              <a:rPr lang="es-ES" altLang="es-ES" sz="2800" b="1">
                <a:solidFill>
                  <a:schemeClr val="tx2"/>
                </a:solidFill>
                <a:latin typeface="Comic Sans MS" charset="0"/>
                <a:ea typeface="Times New Roman" charset="0"/>
                <a:cs typeface="Times New Roman" charset="0"/>
              </a:rPr>
              <a:t>HAYA</a:t>
            </a:r>
            <a:r>
              <a:rPr lang="es-ES" altLang="es-ES" sz="2800">
                <a:solidFill>
                  <a:schemeClr val="tx2"/>
                </a:solidFill>
                <a:latin typeface="Comic Sans MS" charset="0"/>
                <a:ea typeface="Times New Roman" charset="0"/>
                <a:cs typeface="Times New Roman" charset="0"/>
              </a:rPr>
              <a:t> </a:t>
            </a:r>
            <a:r>
              <a:rPr lang="gl-ES" altLang="es-ES" sz="2800">
                <a:latin typeface="Comic Sans MS" charset="0"/>
                <a:ea typeface="Times New Roman" charset="0"/>
                <a:cs typeface="Times New Roman" charset="0"/>
              </a:rPr>
              <a:t>exige humedad y no tolera los valores extremos en las temperaturas. Localización: Cordillera Cantábrica y los Pirineos.</a:t>
            </a:r>
          </a:p>
        </p:txBody>
      </p:sp>
      <p:pic>
        <p:nvPicPr>
          <p:cNvPr id="24579" name="Picture 6" descr="Hay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620713"/>
            <a:ext cx="3889375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aya-ma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6863"/>
            <a:ext cx="8569325" cy="637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3851275" y="6021388"/>
            <a:ext cx="19446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2000" b="1"/>
              <a:t>HAYA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es-ES" altLang="es-ES" sz="4000"/>
              <a:t/>
            </a:r>
            <a:br>
              <a:rPr lang="es-ES" altLang="es-ES" sz="4000"/>
            </a:br>
            <a:r>
              <a:rPr lang="es-ES" altLang="es-ES" sz="4000"/>
              <a:t>Hayedo</a:t>
            </a:r>
            <a:br>
              <a:rPr lang="es-ES" altLang="es-ES" sz="4000"/>
            </a:br>
            <a:endParaRPr lang="es-ES" altLang="es-ES" sz="4000"/>
          </a:p>
        </p:txBody>
      </p:sp>
      <p:pic>
        <p:nvPicPr>
          <p:cNvPr id="26627" name="Picture 3" descr="hayedo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908050"/>
            <a:ext cx="8280400" cy="55546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28" name="Picture 4" descr="NOR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836613"/>
            <a:ext cx="8280400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1500" y="428625"/>
            <a:ext cx="3786188" cy="5286375"/>
          </a:xfrm>
        </p:spPr>
        <p:txBody>
          <a:bodyPr lIns="92075" tIns="46038" rIns="92075" bIns="46038"/>
          <a:lstStyle/>
          <a:p>
            <a:pPr eaLnBrk="1" hangingPunct="1"/>
            <a:r>
              <a:rPr lang="gl-ES" altLang="es-ES" sz="2800" b="1">
                <a:latin typeface="Comic Sans MS" charset="0"/>
              </a:rPr>
              <a:t>El </a:t>
            </a:r>
            <a:r>
              <a:rPr lang="es-ES" altLang="es-ES" sz="2800" b="1">
                <a:latin typeface="Comic Sans MS" charset="0"/>
              </a:rPr>
              <a:t>ROBLE</a:t>
            </a:r>
            <a:r>
              <a:rPr lang="es-ES" altLang="es-ES" sz="2800">
                <a:solidFill>
                  <a:schemeClr val="tx1"/>
                </a:solidFill>
                <a:latin typeface="Comic Sans MS" charset="0"/>
              </a:rPr>
              <a:t> </a:t>
            </a:r>
            <a:r>
              <a:rPr lang="gl-ES" altLang="es-ES" sz="2800">
                <a:solidFill>
                  <a:schemeClr val="tx1"/>
                </a:solidFill>
                <a:latin typeface="Comic Sans MS" charset="0"/>
              </a:rPr>
              <a:t>tampoco soporta valores térmicos extremos y exige menos humedad que el haya, por lo que se suele situar en </a:t>
            </a:r>
            <a:r>
              <a:rPr lang="gl-ES" altLang="es-ES" sz="2800" b="1">
                <a:solidFill>
                  <a:schemeClr val="tx1"/>
                </a:solidFill>
                <a:latin typeface="Comic Sans MS" charset="0"/>
              </a:rPr>
              <a:t>un piso basal menor al haya</a:t>
            </a:r>
            <a:r>
              <a:rPr lang="gl-ES" altLang="es-ES" sz="2800">
                <a:solidFill>
                  <a:schemeClr val="tx1"/>
                </a:solidFill>
                <a:latin typeface="Comic Sans MS" charset="0"/>
              </a:rPr>
              <a:t>.  </a:t>
            </a:r>
            <a:br>
              <a:rPr lang="gl-ES" altLang="es-ES" sz="2800">
                <a:solidFill>
                  <a:schemeClr val="tx1"/>
                </a:solidFill>
                <a:latin typeface="Comic Sans MS" charset="0"/>
              </a:rPr>
            </a:br>
            <a:r>
              <a:rPr lang="gl-ES" altLang="es-ES" sz="2800">
                <a:solidFill>
                  <a:schemeClr val="tx1"/>
                </a:solidFill>
                <a:latin typeface="Comic Sans MS" charset="0"/>
              </a:rPr>
              <a:t>Galicia y la Cordillera Cantábrica</a:t>
            </a:r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0" y="7159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ES" sz="4000">
              <a:solidFill>
                <a:schemeClr val="tx2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7652" name="Picture 8" descr="ro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350"/>
            <a:ext cx="4248150" cy="626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1042988" y="5949950"/>
            <a:ext cx="26654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1400" b="1"/>
              <a:t>EUCALIPTO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6084888" y="6021388"/>
            <a:ext cx="1441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1400" b="1"/>
              <a:t>PINO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4787900" y="404813"/>
            <a:ext cx="33131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800"/>
              <a:t>REPOBLACIÓN</a:t>
            </a:r>
          </a:p>
        </p:txBody>
      </p:sp>
      <p:pic>
        <p:nvPicPr>
          <p:cNvPr id="28677" name="Picture 8" descr="euclip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836613"/>
            <a:ext cx="3816350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14" descr="Pin o de Monterr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5"/>
          <a:stretch>
            <a:fillRect/>
          </a:stretch>
        </p:blipFill>
        <p:spPr bwMode="auto">
          <a:xfrm>
            <a:off x="4787900" y="1052513"/>
            <a:ext cx="36004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/>
      <p:bldP spid="614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1768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ES" sz="4000">
              <a:solidFill>
                <a:schemeClr val="tx2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9699" name="Rectangle 9"/>
          <p:cNvSpPr>
            <a:spLocks noChangeArrowheads="1"/>
          </p:cNvSpPr>
          <p:nvPr/>
        </p:nvSpPr>
        <p:spPr bwMode="auto">
          <a:xfrm>
            <a:off x="2000250" y="4214813"/>
            <a:ext cx="2959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4400" b="1">
                <a:solidFill>
                  <a:schemeClr val="tx2"/>
                </a:solidFill>
                <a:latin typeface="Comic Sans MS" charset="0"/>
                <a:ea typeface="Times New Roman" charset="0"/>
                <a:cs typeface="Times New Roman" charset="0"/>
              </a:rPr>
              <a:t>El castaño</a:t>
            </a:r>
            <a:endParaRPr lang="gl-ES" altLang="es-ES" sz="4400" b="1">
              <a:solidFill>
                <a:schemeClr val="tx2"/>
              </a:solidFill>
              <a:latin typeface="Comic Sans MS" charset="0"/>
              <a:ea typeface="Times New Roman" charset="0"/>
              <a:cs typeface="Times New Roman" charset="0"/>
            </a:endParaRPr>
          </a:p>
        </p:txBody>
      </p:sp>
      <p:pic>
        <p:nvPicPr>
          <p:cNvPr id="29700" name="Picture 6" descr="http://img257.imageshack.us/img257/7541/carpinusbetulusfastigiaou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1"/>
          <a:stretch>
            <a:fillRect/>
          </a:stretch>
        </p:blipFill>
        <p:spPr bwMode="auto">
          <a:xfrm>
            <a:off x="5429250" y="1571625"/>
            <a:ext cx="35544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4" descr="http://centros.edu.xunta.es/iesaslagoas/slorenf/castan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786437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274638"/>
            <a:ext cx="8229600" cy="817562"/>
          </a:xfrm>
        </p:spPr>
        <p:txBody>
          <a:bodyPr/>
          <a:lstStyle/>
          <a:p>
            <a:pPr eaLnBrk="1" hangingPunct="1">
              <a:defRPr/>
            </a:pPr>
            <a:r>
              <a:rPr lang="es-ES" altLang="es-ES" sz="24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		</a:t>
            </a:r>
            <a:br>
              <a:rPr lang="es-ES" altLang="es-ES" sz="240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s-ES" altLang="es-ES" sz="24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CASTAÑOS: bosque oceánico</a:t>
            </a:r>
          </a:p>
        </p:txBody>
      </p:sp>
      <p:pic>
        <p:nvPicPr>
          <p:cNvPr id="30723" name="Picture 4" descr="Ferrol036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1550988"/>
            <a:ext cx="6769100" cy="50847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  <a:solidFill>
            <a:srgbClr val="FFDBB7"/>
          </a:solidFill>
        </p:spPr>
        <p:txBody>
          <a:bodyPr/>
          <a:lstStyle/>
          <a:p>
            <a:pPr eaLnBrk="1" hangingPunct="1"/>
            <a:r>
              <a:rPr lang="es-ES_tradnl" altLang="es-ES" sz="3200" b="1"/>
              <a:t>TIPOS DE VEGETACIÓN</a:t>
            </a:r>
            <a:endParaRPr lang="es-ES" altLang="es-ES" sz="3200" b="1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2411413" y="1484313"/>
            <a:ext cx="4800600" cy="762000"/>
          </a:xfrm>
          <a:prstGeom prst="rect">
            <a:avLst/>
          </a:prstGeom>
          <a:solidFill>
            <a:srgbClr val="FF9900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2400" b="1"/>
              <a:t>SEGÚN SU TAMAÑO </a:t>
            </a:r>
          </a:p>
          <a:p>
            <a:pPr algn="ctr" eaLnBrk="1" hangingPunct="1"/>
            <a:r>
              <a:rPr lang="es-ES_tradnl" altLang="es-ES" sz="2400" b="1"/>
              <a:t>Y FISONOMÍA</a:t>
            </a:r>
            <a:endParaRPr lang="es-ES" altLang="es-ES" sz="2400" b="1"/>
          </a:p>
        </p:txBody>
      </p:sp>
      <p:grpSp>
        <p:nvGrpSpPr>
          <p:cNvPr id="52229" name="Group 5"/>
          <p:cNvGrpSpPr>
            <a:grpSpLocks/>
          </p:cNvGrpSpPr>
          <p:nvPr/>
        </p:nvGrpSpPr>
        <p:grpSpPr bwMode="auto">
          <a:xfrm>
            <a:off x="1116013" y="2781300"/>
            <a:ext cx="1981200" cy="1600200"/>
            <a:chOff x="720" y="1872"/>
            <a:chExt cx="1248" cy="1008"/>
          </a:xfrm>
        </p:grpSpPr>
        <p:sp>
          <p:nvSpPr>
            <p:cNvPr id="4118" name="Oval 6"/>
            <p:cNvSpPr>
              <a:spLocks noChangeArrowheads="1"/>
            </p:cNvSpPr>
            <p:nvPr/>
          </p:nvSpPr>
          <p:spPr bwMode="auto">
            <a:xfrm>
              <a:off x="720" y="1872"/>
              <a:ext cx="1248" cy="384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s-ES_tradnl" altLang="es-ES" sz="2400" b="1"/>
                <a:t>BOSQUE</a:t>
              </a:r>
              <a:endParaRPr lang="es-ES" altLang="es-ES" sz="2400" b="1"/>
            </a:p>
          </p:txBody>
        </p:sp>
        <p:sp>
          <p:nvSpPr>
            <p:cNvPr id="4119" name="Line 7"/>
            <p:cNvSpPr>
              <a:spLocks noChangeShapeType="1"/>
            </p:cNvSpPr>
            <p:nvPr/>
          </p:nvSpPr>
          <p:spPr bwMode="auto">
            <a:xfrm>
              <a:off x="1344" y="2352"/>
              <a:ext cx="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_tradnl"/>
            </a:p>
          </p:txBody>
        </p:sp>
      </p:grp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1116013" y="4292600"/>
            <a:ext cx="18557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/>
              <a:t>   Dominio árboreo</a:t>
            </a:r>
            <a:endParaRPr lang="es-ES" altLang="es-ES" sz="1600"/>
          </a:p>
        </p:txBody>
      </p:sp>
      <p:grpSp>
        <p:nvGrpSpPr>
          <p:cNvPr id="52233" name="Group 9"/>
          <p:cNvGrpSpPr>
            <a:grpSpLocks/>
          </p:cNvGrpSpPr>
          <p:nvPr/>
        </p:nvGrpSpPr>
        <p:grpSpPr bwMode="auto">
          <a:xfrm>
            <a:off x="3779838" y="2708275"/>
            <a:ext cx="1981200" cy="1600200"/>
            <a:chOff x="2304" y="1872"/>
            <a:chExt cx="1248" cy="1008"/>
          </a:xfrm>
        </p:grpSpPr>
        <p:sp>
          <p:nvSpPr>
            <p:cNvPr id="4116" name="Oval 10"/>
            <p:cNvSpPr>
              <a:spLocks noChangeArrowheads="1"/>
            </p:cNvSpPr>
            <p:nvPr/>
          </p:nvSpPr>
          <p:spPr bwMode="auto">
            <a:xfrm>
              <a:off x="2304" y="1872"/>
              <a:ext cx="1248" cy="384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s-ES_tradnl" altLang="es-ES" sz="2400" b="1"/>
                <a:t>MATORRAL</a:t>
              </a:r>
              <a:endParaRPr lang="es-ES" altLang="es-ES" sz="2400" b="1"/>
            </a:p>
          </p:txBody>
        </p:sp>
        <p:sp>
          <p:nvSpPr>
            <p:cNvPr id="4117" name="Line 11"/>
            <p:cNvSpPr>
              <a:spLocks noChangeShapeType="1"/>
            </p:cNvSpPr>
            <p:nvPr/>
          </p:nvSpPr>
          <p:spPr bwMode="auto">
            <a:xfrm>
              <a:off x="2928" y="2352"/>
              <a:ext cx="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_tradnl"/>
            </a:p>
          </p:txBody>
        </p:sp>
      </p:grp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3708400" y="4292600"/>
            <a:ext cx="20367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/>
              <a:t>    Dominio arbustivo</a:t>
            </a:r>
            <a:endParaRPr lang="es-ES" altLang="es-ES" sz="1600"/>
          </a:p>
        </p:txBody>
      </p:sp>
      <p:grpSp>
        <p:nvGrpSpPr>
          <p:cNvPr id="52237" name="Group 13"/>
          <p:cNvGrpSpPr>
            <a:grpSpLocks/>
          </p:cNvGrpSpPr>
          <p:nvPr/>
        </p:nvGrpSpPr>
        <p:grpSpPr bwMode="auto">
          <a:xfrm>
            <a:off x="6588125" y="2781300"/>
            <a:ext cx="1981200" cy="1600200"/>
            <a:chOff x="4080" y="1872"/>
            <a:chExt cx="1248" cy="1008"/>
          </a:xfrm>
        </p:grpSpPr>
        <p:sp>
          <p:nvSpPr>
            <p:cNvPr id="4114" name="Oval 14"/>
            <p:cNvSpPr>
              <a:spLocks noChangeArrowheads="1"/>
            </p:cNvSpPr>
            <p:nvPr/>
          </p:nvSpPr>
          <p:spPr bwMode="auto">
            <a:xfrm>
              <a:off x="4080" y="1872"/>
              <a:ext cx="1248" cy="384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s-ES_tradnl" altLang="es-ES" sz="2400" b="1"/>
                <a:t>PRADO</a:t>
              </a:r>
              <a:endParaRPr lang="es-ES" altLang="es-ES" sz="2400" b="1"/>
            </a:p>
          </p:txBody>
        </p:sp>
        <p:sp>
          <p:nvSpPr>
            <p:cNvPr id="4115" name="Line 15"/>
            <p:cNvSpPr>
              <a:spLocks noChangeShapeType="1"/>
            </p:cNvSpPr>
            <p:nvPr/>
          </p:nvSpPr>
          <p:spPr bwMode="auto">
            <a:xfrm>
              <a:off x="4704" y="2352"/>
              <a:ext cx="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_tradnl"/>
            </a:p>
          </p:txBody>
        </p:sp>
      </p:grpSp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6516688" y="4292600"/>
            <a:ext cx="20018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/>
              <a:t>  Dominio herbáceo </a:t>
            </a:r>
            <a:endParaRPr lang="es-ES" altLang="es-ES" sz="1600"/>
          </a:p>
        </p:txBody>
      </p:sp>
      <p:graphicFrame>
        <p:nvGraphicFramePr>
          <p:cNvPr id="52241" name="Object 17"/>
          <p:cNvGraphicFramePr>
            <a:graphicFrameLocks noChangeAspect="1"/>
          </p:cNvGraphicFramePr>
          <p:nvPr/>
        </p:nvGraphicFramePr>
        <p:xfrm>
          <a:off x="3657600" y="4724400"/>
          <a:ext cx="2514600" cy="173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Imagen de mapa de bits" r:id="rId3" imgW="9152381" imgH="6314286" progId="Paint.Picture">
                  <p:embed/>
                </p:oleObj>
              </mc:Choice>
              <mc:Fallback>
                <p:oleObj name="Imagen de mapa de bits" r:id="rId3" imgW="9152381" imgH="6314286" progId="Paint.Picture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4724400"/>
                        <a:ext cx="2514600" cy="1735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42" name="Object 18"/>
          <p:cNvGraphicFramePr>
            <a:graphicFrameLocks noChangeAspect="1"/>
          </p:cNvGraphicFramePr>
          <p:nvPr/>
        </p:nvGraphicFramePr>
        <p:xfrm>
          <a:off x="6400800" y="4724400"/>
          <a:ext cx="2362200" cy="176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Imagen de mapa de bits" r:id="rId5" imgW="8857143" imgH="5800000" progId="Paint.Picture">
                  <p:embed/>
                </p:oleObj>
              </mc:Choice>
              <mc:Fallback>
                <p:oleObj name="Imagen de mapa de bits" r:id="rId5" imgW="8857143" imgH="5800000" progId="Paint.Picture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2193"/>
                      <a:stretch>
                        <a:fillRect/>
                      </a:stretch>
                    </p:blipFill>
                    <p:spPr bwMode="auto">
                      <a:xfrm>
                        <a:off x="6400800" y="4724400"/>
                        <a:ext cx="2362200" cy="176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43" name="Object 19"/>
          <p:cNvGraphicFramePr>
            <a:graphicFrameLocks noChangeAspect="1"/>
          </p:cNvGraphicFramePr>
          <p:nvPr/>
        </p:nvGraphicFramePr>
        <p:xfrm>
          <a:off x="1066800" y="4724400"/>
          <a:ext cx="2398713" cy="17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Imagen de mapa de bits" r:id="rId7" imgW="6780952" imgH="5068007" progId="Paint.Picture">
                  <p:embed/>
                </p:oleObj>
              </mc:Choice>
              <mc:Fallback>
                <p:oleObj name="Imagen de mapa de bits" r:id="rId7" imgW="6780952" imgH="5068007" progId="Paint.Picture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724400"/>
                        <a:ext cx="2398713" cy="179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9" name="Text Box 23"/>
          <p:cNvSpPr txBox="1">
            <a:spLocks noChangeArrowheads="1"/>
          </p:cNvSpPr>
          <p:nvPr/>
        </p:nvSpPr>
        <p:spPr bwMode="auto">
          <a:xfrm>
            <a:off x="1050925" y="6613525"/>
            <a:ext cx="18446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000">
                <a:solidFill>
                  <a:srgbClr val="FFFFFF"/>
                </a:solidFill>
              </a:rPr>
              <a:t>Fuente: colección particular</a:t>
            </a:r>
            <a:endParaRPr lang="es-ES" altLang="es-ES" sz="1000">
              <a:solidFill>
                <a:srgbClr val="FFFFFF"/>
              </a:solidFill>
            </a:endParaRPr>
          </a:p>
        </p:txBody>
      </p:sp>
      <p:sp>
        <p:nvSpPr>
          <p:cNvPr id="52248" name="Line 24"/>
          <p:cNvSpPr>
            <a:spLocks noChangeShapeType="1"/>
          </p:cNvSpPr>
          <p:nvPr/>
        </p:nvSpPr>
        <p:spPr bwMode="auto">
          <a:xfrm>
            <a:off x="4787900" y="2276475"/>
            <a:ext cx="0" cy="504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2249" name="Line 25"/>
          <p:cNvSpPr>
            <a:spLocks noChangeShapeType="1"/>
          </p:cNvSpPr>
          <p:nvPr/>
        </p:nvSpPr>
        <p:spPr bwMode="auto">
          <a:xfrm flipH="1">
            <a:off x="2124075" y="2492375"/>
            <a:ext cx="54721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2250" name="Line 26"/>
          <p:cNvSpPr>
            <a:spLocks noChangeShapeType="1"/>
          </p:cNvSpPr>
          <p:nvPr/>
        </p:nvSpPr>
        <p:spPr bwMode="auto">
          <a:xfrm>
            <a:off x="2124075" y="2492375"/>
            <a:ext cx="0" cy="288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2251" name="Line 27"/>
          <p:cNvSpPr>
            <a:spLocks noChangeShapeType="1"/>
          </p:cNvSpPr>
          <p:nvPr/>
        </p:nvSpPr>
        <p:spPr bwMode="auto">
          <a:xfrm>
            <a:off x="7596188" y="2492375"/>
            <a:ext cx="0" cy="288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522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5223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20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70" decel="100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770" decel="100000"/>
                                        <p:tgtEl>
                                          <p:spTgt spid="522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5" dur="20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nimBg="1"/>
      <p:bldP spid="52232" grpId="0"/>
      <p:bldP spid="52236" grpId="0"/>
      <p:bldP spid="52240" grpId="0"/>
      <p:bldP spid="52248" grpId="0" animBg="1"/>
      <p:bldP spid="52249" grpId="0" animBg="1"/>
      <p:bldP spid="52250" grpId="0" animBg="1"/>
      <p:bldP spid="5225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3375"/>
            <a:ext cx="8820150" cy="1150938"/>
          </a:xfrm>
          <a:solidFill>
            <a:srgbClr val="FFC993"/>
          </a:solidFill>
        </p:spPr>
        <p:txBody>
          <a:bodyPr/>
          <a:lstStyle/>
          <a:p>
            <a:pPr marL="274638" algn="l" eaLnBrk="1" hangingPunct="1">
              <a:buFontTx/>
              <a:buChar char="•"/>
            </a:pPr>
            <a:r>
              <a:rPr lang="es-ES_tradnl" altLang="es-ES" sz="2800" b="1" u="sng"/>
              <a:t> Formaciones vegetales características</a:t>
            </a:r>
            <a:r>
              <a:rPr lang="es-ES_tradnl" altLang="es-ES" sz="2800" b="1"/>
              <a:t> del paisaje atlántico</a:t>
            </a:r>
            <a:r>
              <a:rPr lang="es-ES" altLang="es-ES" sz="2800" b="1"/>
              <a:t/>
            </a:r>
            <a:br>
              <a:rPr lang="es-ES" altLang="es-ES" sz="2800" b="1"/>
            </a:br>
            <a:endParaRPr lang="es-ES" altLang="es-ES" sz="2800" b="1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0213" y="1484313"/>
            <a:ext cx="8029575" cy="4641850"/>
          </a:xfrm>
          <a:solidFill>
            <a:srgbClr val="FFFF66"/>
          </a:solidFill>
        </p:spPr>
        <p:txBody>
          <a:bodyPr/>
          <a:lstStyle/>
          <a:p>
            <a:pPr marL="723900" lvl="4" indent="0" eaLnBrk="1" hangingPunct="1">
              <a:buFontTx/>
              <a:buChar char="-"/>
            </a:pPr>
            <a:endParaRPr lang="es-ES" altLang="es-ES" sz="2400"/>
          </a:p>
          <a:p>
            <a:pPr marL="723900" lvl="4" indent="0" eaLnBrk="1" hangingPunct="1">
              <a:buFontTx/>
              <a:buChar char="-"/>
            </a:pPr>
            <a:r>
              <a:rPr lang="es-ES" altLang="es-ES" sz="2400"/>
              <a:t>De la degradación del bosque surgen</a:t>
            </a:r>
          </a:p>
          <a:p>
            <a:pPr marL="723900" lvl="4" indent="0" eaLnBrk="1" hangingPunct="1">
              <a:buFontTx/>
              <a:buNone/>
            </a:pPr>
            <a:r>
              <a:rPr lang="es-ES" altLang="es-ES" sz="2400"/>
              <a:t>c) La </a:t>
            </a:r>
            <a:r>
              <a:rPr lang="es-ES" altLang="es-ES" sz="2400" b="1"/>
              <a:t>LANDA</a:t>
            </a:r>
            <a:r>
              <a:rPr lang="es-ES" altLang="es-ES" sz="2400"/>
              <a:t>: matorral muy denso de </a:t>
            </a:r>
          </a:p>
          <a:p>
            <a:pPr marL="723900" lvl="4" indent="0" eaLnBrk="1" hangingPunct="1">
              <a:buFontTx/>
              <a:buChar char="•"/>
            </a:pPr>
            <a:r>
              <a:rPr lang="es-ES" altLang="es-ES" sz="2400"/>
              <a:t> brezo</a:t>
            </a:r>
          </a:p>
          <a:p>
            <a:pPr marL="723900" lvl="4" indent="0" eaLnBrk="1" hangingPunct="1">
              <a:buFontTx/>
              <a:buChar char="•"/>
            </a:pPr>
            <a:r>
              <a:rPr lang="es-ES" altLang="es-ES" sz="2400"/>
              <a:t> retama</a:t>
            </a:r>
          </a:p>
          <a:p>
            <a:pPr marL="723900" lvl="4" indent="0" eaLnBrk="1" hangingPunct="1">
              <a:buFontTx/>
              <a:buChar char="•"/>
            </a:pPr>
            <a:r>
              <a:rPr lang="es-ES" altLang="es-ES" sz="2400"/>
              <a:t> tojo..</a:t>
            </a:r>
          </a:p>
          <a:p>
            <a:pPr marL="723900" lvl="4" indent="0" eaLnBrk="1" hangingPunct="1">
              <a:buFontTx/>
              <a:buChar char="•"/>
            </a:pPr>
            <a:endParaRPr lang="es-ES" altLang="es-ES" sz="1000"/>
          </a:p>
          <a:p>
            <a:pPr marL="723900" lvl="4" indent="0" eaLnBrk="1" hangingPunct="1">
              <a:buFontTx/>
              <a:buNone/>
            </a:pPr>
            <a:r>
              <a:rPr lang="es-ES" altLang="es-ES" sz="2400"/>
              <a:t>d) </a:t>
            </a:r>
            <a:r>
              <a:rPr lang="es-ES" altLang="es-ES" sz="2400" b="1"/>
              <a:t>PRADOS</a:t>
            </a:r>
            <a:r>
              <a:rPr lang="es-ES" altLang="es-ES" sz="2400"/>
              <a:t>(aprovechamiento ganadero)</a:t>
            </a:r>
            <a:endParaRPr lang="es-ES" altLang="es-ES" sz="2400" b="1"/>
          </a:p>
          <a:p>
            <a:pPr marL="0" indent="0" eaLnBrk="1" hangingPunct="1"/>
            <a:endParaRPr lang="es-ES" altLang="es-ES" b="1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038475" y="3246438"/>
            <a:ext cx="208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4" eaLnBrk="1" hangingPunct="1">
              <a:spcBef>
                <a:spcPct val="20000"/>
              </a:spcBef>
              <a:buFontTx/>
              <a:buChar char="-"/>
            </a:pPr>
            <a:endParaRPr lang="es-ES" altLang="es-E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C:\Documents and Settings\Al\Mis documentos\Mis imágenes\Geografía de España\Tema 2. Tiempo, clima y vegetación\5. Vegetación\1VEGETACIÓN OCEÁNICA\DEGRADACIÓN VEGETACIÓN. bREZOS, LANDAS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7772400" cy="533400"/>
          </a:xfrm>
          <a:solidFill>
            <a:srgbClr val="66FF33"/>
          </a:solidFill>
        </p:spPr>
        <p:txBody>
          <a:bodyPr/>
          <a:lstStyle/>
          <a:p>
            <a:pPr eaLnBrk="1" hangingPunct="1"/>
            <a:r>
              <a:rPr lang="es-ES" altLang="es-ES" sz="2400" b="1">
                <a:solidFill>
                  <a:srgbClr val="990000"/>
                </a:solidFill>
              </a:rPr>
              <a:t>Landa por degradación del bosque caducifolio.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retam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350"/>
            <a:ext cx="417671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 descr="brezo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3889375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1187450" y="3213100"/>
            <a:ext cx="1800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1400" b="1"/>
              <a:t>BREZO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5435600" y="3213100"/>
            <a:ext cx="19446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1400" b="1"/>
              <a:t>RETAMA</a:t>
            </a:r>
          </a:p>
        </p:txBody>
      </p:sp>
      <p:pic>
        <p:nvPicPr>
          <p:cNvPr id="33798" name="Picture 9" descr="tojo%20(ulex%20europaeus)%20041300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573463"/>
            <a:ext cx="2879725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5795963" y="4868863"/>
            <a:ext cx="7921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1400" b="1"/>
              <a:t>TOJO</a:t>
            </a:r>
          </a:p>
        </p:txBody>
      </p:sp>
      <p:pic>
        <p:nvPicPr>
          <p:cNvPr id="33800" name="Picture 11" descr="Toj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500438"/>
            <a:ext cx="287972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1" name="Rectangle 12"/>
          <p:cNvSpPr>
            <a:spLocks noChangeArrowheads="1"/>
          </p:cNvSpPr>
          <p:nvPr/>
        </p:nvSpPr>
        <p:spPr bwMode="auto">
          <a:xfrm>
            <a:off x="250825" y="4508500"/>
            <a:ext cx="1800225" cy="79216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b="1" u="sng"/>
              <a:t>Especies de la</a:t>
            </a:r>
          </a:p>
          <a:p>
            <a:pPr algn="ctr" eaLnBrk="1" hangingPunct="1"/>
            <a:r>
              <a:rPr lang="es-ES" altLang="es-ES" b="1" u="sng"/>
              <a:t>landa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/>
      <p:bldP spid="6247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prade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20713"/>
            <a:ext cx="80645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851275" y="5589588"/>
            <a:ext cx="1511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2800"/>
              <a:t>PRADO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773238"/>
            <a:ext cx="8964612" cy="4895850"/>
          </a:xfrm>
        </p:spPr>
        <p:txBody>
          <a:bodyPr/>
          <a:lstStyle/>
          <a:p>
            <a:pPr eaLnBrk="1" hangingPunct="1"/>
            <a:r>
              <a:rPr lang="es-ES" altLang="es-ES" sz="2400"/>
              <a:t>Región biogeográfica mediterránea dividida en tres zonas: interior; costa mediterránea y subdesértica del sureste</a:t>
            </a:r>
          </a:p>
        </p:txBody>
      </p:sp>
      <p:sp>
        <p:nvSpPr>
          <p:cNvPr id="35843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242888"/>
            <a:ext cx="9144000" cy="1008063"/>
          </a:xfrm>
          <a:solidFill>
            <a:srgbClr val="FFCC66"/>
          </a:solidFill>
        </p:spPr>
        <p:txBody>
          <a:bodyPr/>
          <a:lstStyle/>
          <a:p>
            <a:pPr eaLnBrk="1" hangingPunct="1"/>
            <a:r>
              <a:rPr lang="es-ES" altLang="es-ES"/>
              <a:t/>
            </a:r>
            <a:br>
              <a:rPr lang="es-ES" altLang="es-ES"/>
            </a:br>
            <a:r>
              <a:rPr lang="es-ES" altLang="es-ES" sz="2800"/>
              <a:t>3</a:t>
            </a:r>
            <a:r>
              <a:rPr lang="es-ES" altLang="es-ES" sz="2800" b="1"/>
              <a:t>.</a:t>
            </a:r>
            <a:r>
              <a:rPr lang="es-ES" altLang="es-ES" sz="2800" b="1" u="sng"/>
              <a:t> FORMACIONES VEGETALES DE ESPAÑA</a:t>
            </a:r>
            <a:r>
              <a:rPr lang="es-ES" altLang="es-ES" sz="2800"/>
              <a:t/>
            </a:r>
            <a:br>
              <a:rPr lang="es-ES" altLang="es-ES" sz="2800"/>
            </a:br>
            <a:endParaRPr lang="es-ES" altLang="es-ES" sz="2800"/>
          </a:p>
        </p:txBody>
      </p:sp>
      <p:pic>
        <p:nvPicPr>
          <p:cNvPr id="35844" name="Picture 11" descr="Spain-clim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781300"/>
            <a:ext cx="479107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12"/>
          <p:cNvSpPr>
            <a:spLocks noChangeArrowheads="1"/>
          </p:cNvSpPr>
          <p:nvPr/>
        </p:nvSpPr>
        <p:spPr bwMode="auto">
          <a:xfrm>
            <a:off x="3348038" y="4508500"/>
            <a:ext cx="1439862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b="1"/>
              <a:t>Zona interior</a:t>
            </a:r>
          </a:p>
        </p:txBody>
      </p:sp>
      <p:sp>
        <p:nvSpPr>
          <p:cNvPr id="35846" name="Rectangle 14"/>
          <p:cNvSpPr>
            <a:spLocks noChangeArrowheads="1"/>
          </p:cNvSpPr>
          <p:nvPr/>
        </p:nvSpPr>
        <p:spPr bwMode="auto">
          <a:xfrm>
            <a:off x="3348038" y="4508500"/>
            <a:ext cx="1439862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b="1"/>
              <a:t>Zona interior</a:t>
            </a:r>
          </a:p>
        </p:txBody>
      </p:sp>
      <p:sp>
        <p:nvSpPr>
          <p:cNvPr id="35847" name="Rectangle 16"/>
          <p:cNvSpPr>
            <a:spLocks noChangeArrowheads="1"/>
          </p:cNvSpPr>
          <p:nvPr/>
        </p:nvSpPr>
        <p:spPr bwMode="auto">
          <a:xfrm>
            <a:off x="5435600" y="4149725"/>
            <a:ext cx="1439863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b="1"/>
              <a:t>Costa </a:t>
            </a:r>
          </a:p>
          <a:p>
            <a:pPr algn="ctr" eaLnBrk="1" hangingPunct="1"/>
            <a:r>
              <a:rPr lang="es-ES" altLang="es-ES" b="1"/>
              <a:t>mediterránea</a:t>
            </a:r>
          </a:p>
        </p:txBody>
      </p:sp>
      <p:sp>
        <p:nvSpPr>
          <p:cNvPr id="35848" name="Rectangle 17"/>
          <p:cNvSpPr>
            <a:spLocks noChangeArrowheads="1"/>
          </p:cNvSpPr>
          <p:nvPr/>
        </p:nvSpPr>
        <p:spPr bwMode="auto">
          <a:xfrm>
            <a:off x="3059113" y="5589588"/>
            <a:ext cx="1439862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b="1"/>
              <a:t>Costa</a:t>
            </a:r>
          </a:p>
          <a:p>
            <a:pPr algn="ctr" eaLnBrk="1" hangingPunct="1"/>
            <a:r>
              <a:rPr lang="es-ES" altLang="es-ES" b="1"/>
              <a:t>mediterránea</a:t>
            </a:r>
          </a:p>
        </p:txBody>
      </p:sp>
      <p:sp>
        <p:nvSpPr>
          <p:cNvPr id="35849" name="Line 18"/>
          <p:cNvSpPr>
            <a:spLocks noChangeShapeType="1"/>
          </p:cNvSpPr>
          <p:nvPr/>
        </p:nvSpPr>
        <p:spPr bwMode="auto">
          <a:xfrm>
            <a:off x="5148263" y="530066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5850" name="Rectangle 19"/>
          <p:cNvSpPr>
            <a:spLocks noChangeArrowheads="1"/>
          </p:cNvSpPr>
          <p:nvPr/>
        </p:nvSpPr>
        <p:spPr bwMode="auto">
          <a:xfrm>
            <a:off x="5364163" y="5157788"/>
            <a:ext cx="1296987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s-ES" altLang="es-ES" b="1"/>
          </a:p>
          <a:p>
            <a:pPr algn="ctr" eaLnBrk="1" hangingPunct="1"/>
            <a:r>
              <a:rPr lang="es-ES" altLang="es-ES" b="1"/>
              <a:t>Zona </a:t>
            </a:r>
          </a:p>
          <a:p>
            <a:pPr algn="ctr" eaLnBrk="1" hangingPunct="1"/>
            <a:r>
              <a:rPr lang="es-ES" altLang="es-ES" b="1"/>
              <a:t>subdesértica</a:t>
            </a:r>
          </a:p>
          <a:p>
            <a:pPr algn="ctr" eaLnBrk="1" hangingPunct="1"/>
            <a:endParaRPr lang="es-ES" altLang="es-ES" b="1"/>
          </a:p>
        </p:txBody>
      </p:sp>
      <p:sp>
        <p:nvSpPr>
          <p:cNvPr id="35851" name="Line 20"/>
          <p:cNvSpPr>
            <a:spLocks noChangeShapeType="1"/>
          </p:cNvSpPr>
          <p:nvPr/>
        </p:nvSpPr>
        <p:spPr bwMode="auto">
          <a:xfrm>
            <a:off x="5940425" y="5949950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5852" name="Rectangle 21"/>
          <p:cNvSpPr>
            <a:spLocks noChangeArrowheads="1"/>
          </p:cNvSpPr>
          <p:nvPr/>
        </p:nvSpPr>
        <p:spPr bwMode="auto">
          <a:xfrm>
            <a:off x="6156325" y="5805488"/>
            <a:ext cx="6477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1100" b="1"/>
              <a:t>Interior</a:t>
            </a:r>
          </a:p>
        </p:txBody>
      </p:sp>
      <p:sp>
        <p:nvSpPr>
          <p:cNvPr id="35853" name="Line 22"/>
          <p:cNvSpPr>
            <a:spLocks noChangeShapeType="1"/>
          </p:cNvSpPr>
          <p:nvPr/>
        </p:nvSpPr>
        <p:spPr bwMode="auto">
          <a:xfrm>
            <a:off x="6011863" y="6165850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5854" name="Rectangle 23"/>
          <p:cNvSpPr>
            <a:spLocks noChangeArrowheads="1"/>
          </p:cNvSpPr>
          <p:nvPr/>
        </p:nvSpPr>
        <p:spPr bwMode="auto">
          <a:xfrm>
            <a:off x="6372225" y="6021388"/>
            <a:ext cx="11525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 sz="1100" b="1"/>
              <a:t>periférico</a:t>
            </a:r>
          </a:p>
        </p:txBody>
      </p:sp>
      <p:sp>
        <p:nvSpPr>
          <p:cNvPr id="35855" name="Rectangle 24"/>
          <p:cNvSpPr>
            <a:spLocks noChangeArrowheads="1"/>
          </p:cNvSpPr>
          <p:nvPr/>
        </p:nvSpPr>
        <p:spPr bwMode="auto">
          <a:xfrm>
            <a:off x="6156325" y="6308725"/>
            <a:ext cx="863600" cy="215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1100" b="1"/>
              <a:t>Subdesértico</a:t>
            </a:r>
          </a:p>
        </p:txBody>
      </p:sp>
      <p:sp>
        <p:nvSpPr>
          <p:cNvPr id="35856" name="Rectangle 25"/>
          <p:cNvSpPr>
            <a:spLocks noChangeArrowheads="1"/>
          </p:cNvSpPr>
          <p:nvPr/>
        </p:nvSpPr>
        <p:spPr bwMode="auto">
          <a:xfrm>
            <a:off x="0" y="908050"/>
            <a:ext cx="9144000" cy="792163"/>
          </a:xfrm>
          <a:prstGeom prst="rect">
            <a:avLst/>
          </a:prstGeom>
          <a:solidFill>
            <a:srgbClr val="FFC9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indent="1825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s-ES" altLang="es-ES" sz="2400" b="1"/>
              <a:t>3.2. BOSQUE PERENNIFOLIO Y MATORRAL MEDITERRÁNEO </a:t>
            </a:r>
          </a:p>
          <a:p>
            <a:pPr algn="ctr" eaLnBrk="1" hangingPunct="1">
              <a:spcBef>
                <a:spcPct val="20000"/>
              </a:spcBef>
            </a:pPr>
            <a:r>
              <a:rPr lang="es-ES" altLang="es-ES"/>
              <a:t>(PAISAJES DE LA ESPAÑA MEDITERRANEA)</a:t>
            </a:r>
          </a:p>
          <a:p>
            <a:pPr algn="ctr" eaLnBrk="1" hangingPunct="1"/>
            <a:endParaRPr lang="es-ES" alt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20070410klpgeodes_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04813"/>
            <a:ext cx="5903912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Rectangle 6"/>
          <p:cNvSpPr>
            <a:spLocks noChangeArrowheads="1"/>
          </p:cNvSpPr>
          <p:nvPr/>
        </p:nvSpPr>
        <p:spPr bwMode="auto">
          <a:xfrm>
            <a:off x="7092950" y="2565400"/>
            <a:ext cx="2051050" cy="155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/>
              <a:t>Precipitaciones escasas e irregulares. Sequía estival</a:t>
            </a:r>
          </a:p>
          <a:p>
            <a:pPr eaLnBrk="1" hangingPunct="1">
              <a:spcBef>
                <a:spcPct val="50000"/>
              </a:spcBef>
            </a:pPr>
            <a:endParaRPr lang="es-ES" altLang="es-ES" sz="1600" b="1"/>
          </a:p>
        </p:txBody>
      </p:sp>
      <p:sp>
        <p:nvSpPr>
          <p:cNvPr id="36868" name="Rectangle 9"/>
          <p:cNvSpPr>
            <a:spLocks noChangeArrowheads="1"/>
          </p:cNvSpPr>
          <p:nvPr/>
        </p:nvSpPr>
        <p:spPr bwMode="auto">
          <a:xfrm>
            <a:off x="539750" y="2276475"/>
            <a:ext cx="1512888" cy="12969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/>
              <a:t>Inviernos suaves</a:t>
            </a:r>
          </a:p>
          <a:p>
            <a:pPr algn="ctr" eaLnBrk="1" hangingPunct="1"/>
            <a:r>
              <a:rPr lang="es-ES" altLang="es-ES"/>
              <a:t>y veranos </a:t>
            </a:r>
          </a:p>
          <a:p>
            <a:pPr algn="ctr" eaLnBrk="1" hangingPunct="1"/>
            <a:r>
              <a:rPr lang="es-ES" altLang="es-ES"/>
              <a:t>calurosos</a:t>
            </a:r>
          </a:p>
        </p:txBody>
      </p:sp>
      <p:sp>
        <p:nvSpPr>
          <p:cNvPr id="36869" name="Rectangle 10"/>
          <p:cNvSpPr>
            <a:spLocks noChangeArrowheads="1"/>
          </p:cNvSpPr>
          <p:nvPr/>
        </p:nvSpPr>
        <p:spPr bwMode="auto">
          <a:xfrm>
            <a:off x="1908175" y="260350"/>
            <a:ext cx="4895850" cy="57626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/>
              <a:t>CLIMA DE LA  COSTA MEDITERRÁNEA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20070410klpgeodes_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76250"/>
            <a:ext cx="6192837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6"/>
          <p:cNvSpPr>
            <a:spLocks noChangeArrowheads="1"/>
          </p:cNvSpPr>
          <p:nvPr/>
        </p:nvSpPr>
        <p:spPr bwMode="auto">
          <a:xfrm>
            <a:off x="1476375" y="333375"/>
            <a:ext cx="6408738" cy="5048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000" b="1"/>
              <a:t>CLIMA MEDITERRÁNEO CONTINENTAL DEL INTERIOR</a:t>
            </a:r>
          </a:p>
        </p:txBody>
      </p:sp>
      <p:sp>
        <p:nvSpPr>
          <p:cNvPr id="37892" name="Rectangle 7"/>
          <p:cNvSpPr>
            <a:spLocks noChangeArrowheads="1"/>
          </p:cNvSpPr>
          <p:nvPr/>
        </p:nvSpPr>
        <p:spPr bwMode="auto">
          <a:xfrm>
            <a:off x="7164388" y="2205038"/>
            <a:ext cx="18002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/>
              <a:t>Precipitaciones </a:t>
            </a:r>
          </a:p>
          <a:p>
            <a:pPr algn="ctr" eaLnBrk="1" hangingPunct="1"/>
            <a:r>
              <a:rPr lang="es-ES" altLang="es-ES"/>
              <a:t>escasas e</a:t>
            </a:r>
          </a:p>
          <a:p>
            <a:pPr algn="ctr" eaLnBrk="1" hangingPunct="1"/>
            <a:r>
              <a:rPr lang="es-ES" altLang="es-ES"/>
              <a:t>irregulares. </a:t>
            </a:r>
          </a:p>
          <a:p>
            <a:pPr algn="ctr" eaLnBrk="1" hangingPunct="1"/>
            <a:r>
              <a:rPr lang="es-ES" altLang="es-ES"/>
              <a:t>Sequía estival</a:t>
            </a:r>
          </a:p>
        </p:txBody>
      </p:sp>
      <p:sp>
        <p:nvSpPr>
          <p:cNvPr id="37893" name="Rectangle 8"/>
          <p:cNvSpPr>
            <a:spLocks noChangeArrowheads="1"/>
          </p:cNvSpPr>
          <p:nvPr/>
        </p:nvSpPr>
        <p:spPr bwMode="auto">
          <a:xfrm>
            <a:off x="539750" y="2133600"/>
            <a:ext cx="1584325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37894" name="Rectangle 9"/>
          <p:cNvSpPr>
            <a:spLocks noChangeArrowheads="1"/>
          </p:cNvSpPr>
          <p:nvPr/>
        </p:nvSpPr>
        <p:spPr bwMode="auto">
          <a:xfrm>
            <a:off x="395288" y="2205038"/>
            <a:ext cx="1728787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/>
              <a:t>Fuertes contrastes</a:t>
            </a:r>
          </a:p>
          <a:p>
            <a:pPr algn="ctr" eaLnBrk="1" hangingPunct="1"/>
            <a:r>
              <a:rPr lang="es-ES" altLang="es-ES"/>
              <a:t>térmicos:</a:t>
            </a:r>
          </a:p>
          <a:p>
            <a:pPr algn="ctr" eaLnBrk="1" hangingPunct="1"/>
            <a:r>
              <a:rPr lang="es-ES" altLang="es-ES"/>
              <a:t>Inviernos fríos</a:t>
            </a:r>
          </a:p>
          <a:p>
            <a:pPr algn="ctr" eaLnBrk="1" hangingPunct="1"/>
            <a:r>
              <a:rPr lang="es-ES" altLang="es-ES"/>
              <a:t>Veranos cálidos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FFC993"/>
          </a:solidFill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s-ES_tradnl" altLang="es-ES" sz="2800" b="1" u="sng"/>
              <a:t> Formaciones vegetales características</a:t>
            </a:r>
            <a:r>
              <a:rPr lang="es-ES_tradnl" altLang="es-ES" sz="2800" b="1"/>
              <a:t> del paisaje mediterráneo</a:t>
            </a:r>
            <a:endParaRPr lang="es-ES" altLang="es-ES" sz="2800" b="1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0FDA1"/>
          </a:solidFill>
        </p:spPr>
        <p:txBody>
          <a:bodyPr/>
          <a:lstStyle/>
          <a:p>
            <a:pPr marL="715963" indent="-182563" eaLnBrk="1" hangingPunct="1">
              <a:lnSpc>
                <a:spcPct val="90000"/>
              </a:lnSpc>
              <a:buFontTx/>
              <a:buNone/>
            </a:pPr>
            <a:r>
              <a:rPr lang="es-ES" altLang="es-ES" sz="2400"/>
              <a:t>a) </a:t>
            </a:r>
            <a:r>
              <a:rPr lang="es-ES_tradnl" altLang="es-ES" sz="2400" b="1"/>
              <a:t>BOSQUE</a:t>
            </a:r>
            <a:r>
              <a:rPr lang="es-ES_tradnl" altLang="es-ES" sz="2400"/>
              <a:t> </a:t>
            </a:r>
            <a:r>
              <a:rPr lang="es-ES_tradnl" altLang="es-ES" sz="2400" b="1"/>
              <a:t>ESCLERÓFILO (</a:t>
            </a:r>
            <a:r>
              <a:rPr lang="es-ES_tradnl" altLang="es-ES" sz="2400"/>
              <a:t>adaptado a la sequía estival) </a:t>
            </a:r>
            <a:r>
              <a:rPr lang="es-ES_tradnl" altLang="es-ES" sz="2400" b="1"/>
              <a:t>y PERENNIFOLIO:</a:t>
            </a:r>
          </a:p>
          <a:p>
            <a:pPr marL="1455738" lvl="1" eaLnBrk="1" hangingPunct="1">
              <a:lnSpc>
                <a:spcPct val="90000"/>
              </a:lnSpc>
              <a:buFontTx/>
              <a:buChar char="•"/>
            </a:pPr>
            <a:r>
              <a:rPr lang="es-ES" altLang="es-ES"/>
              <a:t>Encina </a:t>
            </a:r>
            <a:r>
              <a:rPr lang="es-ES" altLang="es-ES" sz="2400"/>
              <a:t>(carpintería, carbón vegetal y bellotas  </a:t>
            </a:r>
          </a:p>
          <a:p>
            <a:pPr marL="1455738" lvl="1" eaLnBrk="1" hangingPunct="1">
              <a:lnSpc>
                <a:spcPct val="90000"/>
              </a:lnSpc>
              <a:buFontTx/>
              <a:buNone/>
            </a:pPr>
            <a:r>
              <a:rPr lang="es-ES" altLang="es-ES" sz="2400"/>
              <a:t>                  para los cerdos ibéricos)</a:t>
            </a:r>
          </a:p>
          <a:p>
            <a:pPr marL="1455738" lvl="1" eaLnBrk="1" hangingPunct="1">
              <a:lnSpc>
                <a:spcPct val="90000"/>
              </a:lnSpc>
              <a:buFontTx/>
              <a:buChar char="•"/>
            </a:pPr>
            <a:r>
              <a:rPr lang="es-ES" altLang="es-ES"/>
              <a:t>Alcornoque </a:t>
            </a:r>
            <a:r>
              <a:rPr lang="es-ES" altLang="es-ES" sz="2400"/>
              <a:t>( corcho, toneles y barcos)</a:t>
            </a:r>
            <a:endParaRPr lang="es-ES" altLang="es-ES"/>
          </a:p>
          <a:p>
            <a:pPr marL="1455738" lvl="1" eaLnBrk="1" hangingPunct="1">
              <a:lnSpc>
                <a:spcPct val="90000"/>
              </a:lnSpc>
              <a:buFontTx/>
              <a:buChar char="•"/>
            </a:pPr>
            <a:r>
              <a:rPr lang="es-ES" altLang="es-ES"/>
              <a:t>Pino( </a:t>
            </a:r>
            <a:r>
              <a:rPr lang="es-ES" altLang="es-ES" sz="2400"/>
              <a:t>vegetación secundaria. Madera y resina)</a:t>
            </a:r>
          </a:p>
          <a:p>
            <a:pPr marL="715963" indent="-182563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s-ES" altLang="es-ES" sz="2400"/>
          </a:p>
          <a:p>
            <a:pPr marL="715963" indent="-182563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s-ES" altLang="es-ES" sz="2400"/>
              <a:t>El bosque mediterráneo se aclara transformándose en </a:t>
            </a:r>
            <a:r>
              <a:rPr lang="es-ES" altLang="es-ES" sz="2400" b="1" u="sng"/>
              <a:t>DEHESA </a:t>
            </a:r>
            <a:r>
              <a:rPr lang="es-ES" altLang="es-ES" sz="2400"/>
              <a:t>(árboles y pastos</a:t>
            </a:r>
            <a:r>
              <a:rPr lang="es-ES" altLang="es-ES" sz="2400" u="sng"/>
              <a:t>)</a:t>
            </a:r>
            <a:r>
              <a:rPr lang="es-ES" altLang="es-ES" sz="2400"/>
              <a:t> para el aprovechamiento ganadero</a:t>
            </a:r>
            <a:r>
              <a:rPr lang="es-ES" altLang="es-ES"/>
              <a:t>.</a:t>
            </a:r>
          </a:p>
          <a:p>
            <a:pPr marL="1455738" lvl="1" eaLnBrk="1" hangingPunct="1">
              <a:lnSpc>
                <a:spcPct val="90000"/>
              </a:lnSpc>
              <a:buFontTx/>
              <a:buNone/>
            </a:pPr>
            <a:r>
              <a:rPr lang="es-ES" altLang="es-ES"/>
              <a:t>     </a:t>
            </a:r>
          </a:p>
          <a:p>
            <a:pPr marL="715963" indent="-182563" eaLnBrk="1" hangingPunct="1">
              <a:lnSpc>
                <a:spcPct val="90000"/>
              </a:lnSpc>
              <a:buFontTx/>
              <a:buNone/>
            </a:pPr>
            <a:endParaRPr lang="es-ES" alt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bosque mediterráneo, el monte de El Pard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239838" y="179388"/>
            <a:ext cx="38338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 sz="3200"/>
              <a:t>Bosque perennifolio</a:t>
            </a:r>
            <a:r>
              <a:rPr lang="es-ES" altLang="es-E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Ricardo\Desktop\COLEGIO\Geografía\06. Recursos hídricos, vegetación y suelos\enc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643063"/>
            <a:ext cx="4022725" cy="301783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C:\Users\Ricardo\Desktop\COLEGIO\Geografía\06. Recursos hídricos, vegetación y suelos\alcornoqu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475" y="3363913"/>
            <a:ext cx="4022725" cy="301783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3 CuadroTexto"/>
          <p:cNvSpPr txBox="1">
            <a:spLocks noChangeArrowheads="1"/>
          </p:cNvSpPr>
          <p:nvPr/>
        </p:nvSpPr>
        <p:spPr bwMode="auto">
          <a:xfrm>
            <a:off x="0" y="142875"/>
            <a:ext cx="4819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1800" b="1">
                <a:solidFill>
                  <a:schemeClr val="bg1"/>
                </a:solidFill>
              </a:rPr>
              <a:t>ESPECIES DEL BOSQUE MEDITERRÁNEO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96963"/>
          </a:xfrm>
          <a:solidFill>
            <a:srgbClr val="FFCC66"/>
          </a:solidFill>
        </p:spPr>
        <p:txBody>
          <a:bodyPr/>
          <a:lstStyle/>
          <a:p>
            <a:pPr eaLnBrk="1" hangingPunct="1"/>
            <a:r>
              <a:rPr lang="es-ES_tradnl" altLang="es-ES" sz="3200" b="1"/>
              <a:t/>
            </a:r>
            <a:br>
              <a:rPr lang="es-ES_tradnl" altLang="es-ES" sz="3200" b="1"/>
            </a:br>
            <a:r>
              <a:rPr lang="es-ES_tradnl" altLang="es-ES" sz="3200" b="1"/>
              <a:t/>
            </a:r>
            <a:br>
              <a:rPr lang="es-ES_tradnl" altLang="es-ES" sz="3200" b="1"/>
            </a:br>
            <a:r>
              <a:rPr lang="es-ES" altLang="es-ES" sz="2800" b="1"/>
              <a:t>1. </a:t>
            </a:r>
            <a:r>
              <a:rPr lang="es-ES" altLang="es-ES" sz="2800" b="1" u="sng"/>
              <a:t>LOS FACTORES DE LA DIVERSIDAD BIOGEOGRÁFICA DE ESPAÑA</a:t>
            </a:r>
            <a:br>
              <a:rPr lang="es-ES" altLang="es-ES" sz="2800" b="1" u="sng"/>
            </a:br>
            <a:r>
              <a:rPr lang="es-ES" altLang="es-ES" sz="2800" b="1" u="sng"/>
              <a:t/>
            </a:r>
            <a:br>
              <a:rPr lang="es-ES" altLang="es-ES" sz="2800" b="1" u="sng"/>
            </a:br>
            <a:endParaRPr lang="es-ES" altLang="es-ES" sz="2800" b="1" u="sng"/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116013" y="1484313"/>
            <a:ext cx="7343775" cy="504825"/>
          </a:xfrm>
          <a:prstGeom prst="rect">
            <a:avLst/>
          </a:prstGeom>
          <a:solidFill>
            <a:srgbClr val="FF9900">
              <a:alpha val="50195"/>
            </a:srgb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FACTORES QUE INFLUYEN EN LA DISTRIBUCION DE LA VEGETACIÓN</a:t>
            </a:r>
            <a:endParaRPr lang="es-ES" altLang="es-ES" sz="1600" b="1"/>
          </a:p>
        </p:txBody>
      </p:sp>
      <p:grpSp>
        <p:nvGrpSpPr>
          <p:cNvPr id="49157" name="Group 5"/>
          <p:cNvGrpSpPr>
            <a:grpSpLocks/>
          </p:cNvGrpSpPr>
          <p:nvPr/>
        </p:nvGrpSpPr>
        <p:grpSpPr bwMode="auto">
          <a:xfrm>
            <a:off x="1219200" y="2819400"/>
            <a:ext cx="7162800" cy="533400"/>
            <a:chOff x="768" y="1776"/>
            <a:chExt cx="4512" cy="336"/>
          </a:xfrm>
        </p:grpSpPr>
        <p:sp>
          <p:nvSpPr>
            <p:cNvPr id="5137" name="Oval 6"/>
            <p:cNvSpPr>
              <a:spLocks noChangeArrowheads="1"/>
            </p:cNvSpPr>
            <p:nvPr/>
          </p:nvSpPr>
          <p:spPr bwMode="auto">
            <a:xfrm>
              <a:off x="768" y="1776"/>
              <a:ext cx="960" cy="336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s-ES_tradnl" altLang="es-ES" sz="1600" b="1"/>
                <a:t>CLIMA</a:t>
              </a:r>
              <a:endParaRPr lang="es-ES" altLang="es-ES" sz="1600" b="1"/>
            </a:p>
          </p:txBody>
        </p:sp>
        <p:sp>
          <p:nvSpPr>
            <p:cNvPr id="5138" name="Oval 7"/>
            <p:cNvSpPr>
              <a:spLocks noChangeArrowheads="1"/>
            </p:cNvSpPr>
            <p:nvPr/>
          </p:nvSpPr>
          <p:spPr bwMode="auto">
            <a:xfrm>
              <a:off x="1952" y="1776"/>
              <a:ext cx="960" cy="336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s-ES_tradnl" altLang="es-ES" sz="1600" b="1"/>
                <a:t>RELIEVE</a:t>
              </a:r>
              <a:endParaRPr lang="es-ES" altLang="es-ES" sz="1600" b="1"/>
            </a:p>
          </p:txBody>
        </p:sp>
        <p:sp>
          <p:nvSpPr>
            <p:cNvPr id="5139" name="Oval 8"/>
            <p:cNvSpPr>
              <a:spLocks noChangeArrowheads="1"/>
            </p:cNvSpPr>
            <p:nvPr/>
          </p:nvSpPr>
          <p:spPr bwMode="auto">
            <a:xfrm>
              <a:off x="3136" y="1776"/>
              <a:ext cx="960" cy="336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s-ES_tradnl" altLang="es-ES" sz="1600" b="1"/>
                <a:t>SUELO</a:t>
              </a:r>
              <a:endParaRPr lang="es-ES" altLang="es-ES" sz="1600" b="1"/>
            </a:p>
          </p:txBody>
        </p:sp>
        <p:sp>
          <p:nvSpPr>
            <p:cNvPr id="5140" name="Oval 9"/>
            <p:cNvSpPr>
              <a:spLocks noChangeArrowheads="1"/>
            </p:cNvSpPr>
            <p:nvPr/>
          </p:nvSpPr>
          <p:spPr bwMode="auto">
            <a:xfrm>
              <a:off x="4320" y="1776"/>
              <a:ext cx="960" cy="336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s-ES_tradnl" altLang="es-ES" sz="1600" b="1"/>
                <a:t>HOMBRE</a:t>
              </a:r>
              <a:endParaRPr lang="es-ES" altLang="es-ES" sz="1600" b="1"/>
            </a:p>
          </p:txBody>
        </p:sp>
      </p:grp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755650" y="3644900"/>
            <a:ext cx="2133600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TEMPERATURA</a:t>
            </a:r>
            <a:endParaRPr lang="es-ES_tradnl" altLang="es-ES" sz="1600"/>
          </a:p>
          <a:p>
            <a:pPr algn="ctr" eaLnBrk="1" hangingPunct="1"/>
            <a:endParaRPr lang="es-ES_tradnl" altLang="es-ES" sz="1600"/>
          </a:p>
          <a:p>
            <a:pPr algn="ctr" eaLnBrk="1" hangingPunct="1"/>
            <a:r>
              <a:rPr lang="es-ES_tradnl" altLang="es-ES" sz="1600" b="1"/>
              <a:t>PRECIPITACIONES</a:t>
            </a:r>
          </a:p>
          <a:p>
            <a:pPr algn="ctr" eaLnBrk="1" hangingPunct="1"/>
            <a:endParaRPr lang="es-ES_tradnl" altLang="es-ES" sz="1600" b="1"/>
          </a:p>
          <a:p>
            <a:pPr algn="ctr" eaLnBrk="1" hangingPunct="1"/>
            <a:r>
              <a:rPr lang="es-ES_tradnl" altLang="es-ES" sz="1600" b="1"/>
              <a:t>DURACION ÉPOCA SECA</a:t>
            </a:r>
            <a:endParaRPr lang="es-ES" altLang="es-ES" sz="1600"/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2987675" y="3716338"/>
            <a:ext cx="2376488" cy="244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 b="1"/>
              <a:t>ALTITUD: PISOS </a:t>
            </a:r>
          </a:p>
          <a:p>
            <a:pPr eaLnBrk="1" hangingPunct="1"/>
            <a:r>
              <a:rPr lang="es-ES_tradnl" altLang="es-ES" sz="1600" b="1"/>
              <a:t>BIOCLIMÁTICOS</a:t>
            </a:r>
          </a:p>
          <a:p>
            <a:pPr eaLnBrk="1" hangingPunct="1"/>
            <a:endParaRPr lang="es-ES_tradnl" altLang="es-ES" sz="1600" b="1"/>
          </a:p>
          <a:p>
            <a:pPr eaLnBrk="1" hangingPunct="1"/>
            <a:r>
              <a:rPr lang="es-ES_tradnl" altLang="es-ES" sz="1600" b="1"/>
              <a:t>ORIENTACIÓN </a:t>
            </a:r>
          </a:p>
          <a:p>
            <a:pPr eaLnBrk="1" hangingPunct="1"/>
            <a:r>
              <a:rPr lang="es-ES_tradnl" altLang="es-ES" sz="1600" b="1"/>
              <a:t>VERTIENTES:</a:t>
            </a:r>
          </a:p>
          <a:p>
            <a:pPr eaLnBrk="1" hangingPunct="1"/>
            <a:r>
              <a:rPr lang="es-ES" altLang="es-ES" sz="1600" b="1"/>
              <a:t> - Al Sol: “solana”/”umbría</a:t>
            </a:r>
          </a:p>
          <a:p>
            <a:pPr eaLnBrk="1" hangingPunct="1"/>
            <a:endParaRPr lang="es-ES" altLang="es-ES" sz="1600" b="1"/>
          </a:p>
          <a:p>
            <a:pPr eaLnBrk="1" hangingPunct="1"/>
            <a:r>
              <a:rPr lang="es-ES" altLang="es-ES" sz="1600" b="1"/>
              <a:t>- Al viento húmedo: barlovento/sotavento</a:t>
            </a:r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6588125" y="3860800"/>
            <a:ext cx="2376488" cy="208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 b="1"/>
              <a:t>INTRODUCCIÓN</a:t>
            </a:r>
          </a:p>
          <a:p>
            <a:pPr eaLnBrk="1" hangingPunct="1"/>
            <a:r>
              <a:rPr lang="es-ES_tradnl" altLang="es-ES" sz="1600" b="1"/>
              <a:t>DE ESPECIES</a:t>
            </a:r>
          </a:p>
          <a:p>
            <a:pPr eaLnBrk="1" hangingPunct="1"/>
            <a:r>
              <a:rPr lang="es-ES_tradnl" altLang="es-ES" sz="1600" b="1"/>
              <a:t>(Reforestación o </a:t>
            </a:r>
          </a:p>
          <a:p>
            <a:pPr eaLnBrk="1" hangingPunct="1"/>
            <a:r>
              <a:rPr lang="es-ES_tradnl" altLang="es-ES" sz="1600" b="1"/>
              <a:t>Repoblación forestal)</a:t>
            </a:r>
          </a:p>
          <a:p>
            <a:pPr eaLnBrk="1" hangingPunct="1"/>
            <a:endParaRPr lang="es-ES_tradnl" altLang="es-ES" sz="1600" b="1"/>
          </a:p>
          <a:p>
            <a:pPr eaLnBrk="1" hangingPunct="1"/>
            <a:r>
              <a:rPr lang="es-ES_tradnl" altLang="es-ES" sz="1600" b="1"/>
              <a:t>DEGRADACIÓN</a:t>
            </a:r>
          </a:p>
          <a:p>
            <a:pPr eaLnBrk="1" hangingPunct="1"/>
            <a:r>
              <a:rPr lang="es-ES_tradnl" altLang="es-ES" sz="1600" b="1"/>
              <a:t>DE ESPECIES Y DEFORESTACIÓN</a:t>
            </a:r>
            <a:endParaRPr lang="es-ES" altLang="es-ES" sz="1600" b="1"/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4932363" y="3657600"/>
            <a:ext cx="1925637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 b="1"/>
              <a:t> SALINIDAD</a:t>
            </a:r>
          </a:p>
          <a:p>
            <a:pPr algn="ctr" eaLnBrk="1" hangingPunct="1"/>
            <a:endParaRPr lang="es-ES_tradnl" altLang="es-ES" sz="1600" b="1"/>
          </a:p>
          <a:p>
            <a:pPr eaLnBrk="1" hangingPunct="1"/>
            <a:r>
              <a:rPr lang="es-ES_tradnl" altLang="es-ES" sz="1600" b="1"/>
              <a:t> ACIDEZ</a:t>
            </a:r>
          </a:p>
          <a:p>
            <a:pPr eaLnBrk="1" hangingPunct="1"/>
            <a:endParaRPr lang="es-ES_tradnl" altLang="es-ES" sz="1600" b="1"/>
          </a:p>
          <a:p>
            <a:pPr eaLnBrk="1" hangingPunct="1"/>
            <a:r>
              <a:rPr lang="es-ES_tradnl" altLang="es-ES" sz="1600" b="1"/>
              <a:t>PENDIENTES</a:t>
            </a:r>
          </a:p>
          <a:p>
            <a:pPr eaLnBrk="1" hangingPunct="1"/>
            <a:endParaRPr lang="es-ES_tradnl" altLang="es-ES" sz="1600" b="1"/>
          </a:p>
          <a:p>
            <a:pPr eaLnBrk="1" hangingPunct="1"/>
            <a:r>
              <a:rPr lang="es-ES_tradnl" altLang="es-ES" sz="1600" b="1"/>
              <a:t> MATERIA  </a:t>
            </a:r>
          </a:p>
          <a:p>
            <a:pPr eaLnBrk="1" hangingPunct="1"/>
            <a:r>
              <a:rPr lang="es-ES_tradnl" altLang="es-ES" sz="1600" b="1"/>
              <a:t> ORGÁNICA</a:t>
            </a:r>
          </a:p>
          <a:p>
            <a:pPr algn="ctr" eaLnBrk="1" hangingPunct="1"/>
            <a:endParaRPr lang="es-ES" altLang="es-ES" sz="1600"/>
          </a:p>
        </p:txBody>
      </p:sp>
      <p:sp>
        <p:nvSpPr>
          <p:cNvPr id="5129" name="Line 14"/>
          <p:cNvSpPr>
            <a:spLocks noChangeShapeType="1"/>
          </p:cNvSpPr>
          <p:nvPr/>
        </p:nvSpPr>
        <p:spPr bwMode="auto">
          <a:xfrm>
            <a:off x="1979613" y="1989138"/>
            <a:ext cx="0" cy="7921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130" name="Line 15"/>
          <p:cNvSpPr>
            <a:spLocks noChangeShapeType="1"/>
          </p:cNvSpPr>
          <p:nvPr/>
        </p:nvSpPr>
        <p:spPr bwMode="auto">
          <a:xfrm>
            <a:off x="3851275" y="1989138"/>
            <a:ext cx="0" cy="792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131" name="Line 16"/>
          <p:cNvSpPr>
            <a:spLocks noChangeShapeType="1"/>
          </p:cNvSpPr>
          <p:nvPr/>
        </p:nvSpPr>
        <p:spPr bwMode="auto">
          <a:xfrm>
            <a:off x="5651500" y="1989138"/>
            <a:ext cx="0" cy="863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132" name="Line 17"/>
          <p:cNvSpPr>
            <a:spLocks noChangeShapeType="1"/>
          </p:cNvSpPr>
          <p:nvPr/>
        </p:nvSpPr>
        <p:spPr bwMode="auto">
          <a:xfrm>
            <a:off x="7596188" y="1989138"/>
            <a:ext cx="0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9170" name="Line 18"/>
          <p:cNvSpPr>
            <a:spLocks noChangeShapeType="1"/>
          </p:cNvSpPr>
          <p:nvPr/>
        </p:nvSpPr>
        <p:spPr bwMode="auto">
          <a:xfrm>
            <a:off x="1908175" y="3357563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9171" name="Line 19"/>
          <p:cNvSpPr>
            <a:spLocks noChangeShapeType="1"/>
          </p:cNvSpPr>
          <p:nvPr/>
        </p:nvSpPr>
        <p:spPr bwMode="auto">
          <a:xfrm>
            <a:off x="3851275" y="3357563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9172" name="Line 20"/>
          <p:cNvSpPr>
            <a:spLocks noChangeShapeType="1"/>
          </p:cNvSpPr>
          <p:nvPr/>
        </p:nvSpPr>
        <p:spPr bwMode="auto">
          <a:xfrm>
            <a:off x="5724525" y="3357563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9173" name="Line 21"/>
          <p:cNvSpPr>
            <a:spLocks noChangeShapeType="1"/>
          </p:cNvSpPr>
          <p:nvPr/>
        </p:nvSpPr>
        <p:spPr bwMode="auto">
          <a:xfrm>
            <a:off x="7596188" y="3357563"/>
            <a:ext cx="0" cy="358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2" grpId="0"/>
      <p:bldP spid="49163" grpId="0"/>
      <p:bldP spid="49164" grpId="0"/>
      <p:bldP spid="49165" grpId="0"/>
      <p:bldP spid="49170" grpId="0" animBg="1"/>
      <p:bldP spid="49171" grpId="0" animBg="1"/>
      <p:bldP spid="49172" grpId="0" animBg="1"/>
      <p:bldP spid="4917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33400"/>
            <a:ext cx="4705350" cy="593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685800" y="4953000"/>
            <a:ext cx="3276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altLang="es-ES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ENCINA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027" descr="http://www.cortijolagabrielina.com/grandes/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 Box 5"/>
          <p:cNvSpPr txBox="1">
            <a:spLocks noChangeArrowheads="1"/>
          </p:cNvSpPr>
          <p:nvPr/>
        </p:nvSpPr>
        <p:spPr bwMode="auto">
          <a:xfrm>
            <a:off x="2357438" y="142875"/>
            <a:ext cx="628650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2800">
                <a:solidFill>
                  <a:srgbClr val="003300"/>
                </a:solidFill>
                <a:latin typeface="Comic Sans MS" charset="0"/>
                <a:ea typeface="Times New Roman" charset="0"/>
                <a:cs typeface="Times New Roman" charset="0"/>
              </a:rPr>
              <a:t>E</a:t>
            </a:r>
            <a:r>
              <a:rPr lang="gl-ES" altLang="es-ES" sz="2400">
                <a:solidFill>
                  <a:srgbClr val="003300"/>
                </a:solidFill>
                <a:latin typeface="Comic Sans MS" charset="0"/>
                <a:ea typeface="Times New Roman" charset="0"/>
                <a:cs typeface="Times New Roman" charset="0"/>
              </a:rPr>
              <a:t>s el árbol más característico y extendido del clima mediterráneo. Es resistente a la sequía y se adapta a todo tipo de suelos. 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14313" y="142875"/>
            <a:ext cx="17145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3600">
                <a:solidFill>
                  <a:srgbClr val="003300"/>
                </a:solidFill>
                <a:latin typeface="Comic Sans MS" charset="0"/>
                <a:ea typeface="Times New Roman" charset="0"/>
                <a:cs typeface="Times New Roman" charset="0"/>
              </a:rPr>
              <a:t>Encina</a:t>
            </a:r>
            <a:endParaRPr lang="gl-ES" altLang="es-ES" sz="3600">
              <a:solidFill>
                <a:srgbClr val="003300"/>
              </a:solidFill>
              <a:latin typeface="Comic Sans MS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3" descr="http://www.juntadeandalucia.es/averroes/iescasasviejas/salus/SALUS%20DOCUMENTOS/2BHGEHU/imagenes1/vegetacion/alcornocale1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3225"/>
            <a:ext cx="8229600" cy="616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4"/>
          <p:cNvSpPr txBox="1">
            <a:spLocks noChangeArrowheads="1"/>
          </p:cNvSpPr>
          <p:nvPr/>
        </p:nvSpPr>
        <p:spPr bwMode="auto">
          <a:xfrm>
            <a:off x="838200" y="5300663"/>
            <a:ext cx="83058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gl-ES" altLang="es-ES" sz="2800">
                <a:solidFill>
                  <a:schemeClr val="bg1"/>
                </a:solidFill>
                <a:latin typeface="Comic Sans MS" charset="0"/>
                <a:ea typeface="Times New Roman" charset="0"/>
                <a:cs typeface="Times New Roman" charset="0"/>
              </a:rPr>
              <a:t>El </a:t>
            </a:r>
            <a:r>
              <a:rPr lang="es-ES" altLang="es-ES" sz="2800">
                <a:solidFill>
                  <a:schemeClr val="bg1"/>
                </a:solidFill>
                <a:latin typeface="Comic Sans MS" charset="0"/>
                <a:ea typeface="Times New Roman" charset="0"/>
                <a:cs typeface="Times New Roman" charset="0"/>
              </a:rPr>
              <a:t>ALCORNOQUE </a:t>
            </a:r>
            <a:r>
              <a:rPr lang="gl-ES" altLang="es-ES" sz="2800">
                <a:solidFill>
                  <a:schemeClr val="bg1"/>
                </a:solidFill>
                <a:latin typeface="Comic Sans MS" charset="0"/>
                <a:ea typeface="Times New Roman" charset="0"/>
                <a:cs typeface="Times New Roman" charset="0"/>
              </a:rPr>
              <a:t>necesita más humedad y acepta menos t</a:t>
            </a:r>
            <a:r>
              <a:rPr lang="es-ES" altLang="es-ES" sz="2800">
                <a:solidFill>
                  <a:schemeClr val="bg1"/>
                </a:solidFill>
                <a:latin typeface="Comic Sans MS" charset="0"/>
                <a:ea typeface="Times New Roman" charset="0"/>
                <a:cs typeface="Times New Roman" charset="0"/>
              </a:rPr>
              <a:t>e</a:t>
            </a:r>
            <a:r>
              <a:rPr lang="gl-ES" altLang="es-ES" sz="2800">
                <a:solidFill>
                  <a:schemeClr val="bg1"/>
                </a:solidFill>
                <a:latin typeface="Comic Sans MS" charset="0"/>
                <a:ea typeface="Times New Roman" charset="0"/>
                <a:cs typeface="Times New Roman" charset="0"/>
              </a:rPr>
              <a:t>mp</a:t>
            </a:r>
            <a:r>
              <a:rPr lang="es-ES" altLang="es-ES" sz="2800">
                <a:solidFill>
                  <a:schemeClr val="bg1"/>
                </a:solidFill>
                <a:latin typeface="Comic Sans MS" charset="0"/>
                <a:ea typeface="Times New Roman" charset="0"/>
                <a:cs typeface="Times New Roman" charset="0"/>
              </a:rPr>
              <a:t>eraturas </a:t>
            </a:r>
            <a:r>
              <a:rPr lang="gl-ES" altLang="es-ES" sz="2800">
                <a:solidFill>
                  <a:schemeClr val="bg1"/>
                </a:solidFill>
                <a:latin typeface="Comic Sans MS" charset="0"/>
                <a:ea typeface="Times New Roman" charset="0"/>
                <a:cs typeface="Times New Roman" charset="0"/>
              </a:rPr>
              <a:t>extremas, suele darse en terrenos silíceos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" sz="4000"/>
              <a:t>Alcornoque (</a:t>
            </a:r>
            <a:r>
              <a:rPr lang="es-ES" altLang="es-ES" sz="4000" i="1"/>
              <a:t>quercus suber</a:t>
            </a:r>
            <a:r>
              <a:rPr lang="es-ES" altLang="es-ES" sz="4000"/>
              <a:t>)</a:t>
            </a:r>
            <a:br>
              <a:rPr lang="es-ES" altLang="es-ES" sz="4000"/>
            </a:br>
            <a:endParaRPr lang="es-ES" altLang="es-ES" sz="4000"/>
          </a:p>
        </p:txBody>
      </p:sp>
      <p:pic>
        <p:nvPicPr>
          <p:cNvPr id="45059" name="Picture 3" descr="alcornoque2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836613"/>
            <a:ext cx="6264275" cy="6021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33"/>
          <a:stretch>
            <a:fillRect/>
          </a:stretch>
        </p:blipFill>
        <p:spPr bwMode="auto">
          <a:xfrm>
            <a:off x="250825" y="333375"/>
            <a:ext cx="8686800" cy="586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250825" y="6165850"/>
            <a:ext cx="2736850" cy="431800"/>
          </a:xfrm>
          <a:prstGeom prst="rect">
            <a:avLst/>
          </a:prstGeom>
          <a:solidFill>
            <a:srgbClr val="00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1600" b="1"/>
              <a:t>Ejemplo de alcornoque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038600"/>
            <a:ext cx="381000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3" descr="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371600"/>
            <a:ext cx="361315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4" descr="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"/>
            <a:ext cx="40386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9" name="Text Box 5"/>
          <p:cNvSpPr txBox="1">
            <a:spLocks noChangeArrowheads="1"/>
          </p:cNvSpPr>
          <p:nvPr/>
        </p:nvSpPr>
        <p:spPr bwMode="auto">
          <a:xfrm>
            <a:off x="5105400" y="533400"/>
            <a:ext cx="3657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altLang="es-ES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Aprovechamiento de los alcornocales. Corcho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3" descr="http://www.euita.upv.es/varios/biologia/images/Figuras_tema19/Pinaceas/Pinus%20pinea%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3" t="33064" r="4010" b="24396"/>
          <a:stretch>
            <a:fillRect/>
          </a:stretch>
        </p:blipFill>
        <p:spPr bwMode="auto">
          <a:xfrm>
            <a:off x="5214938" y="714375"/>
            <a:ext cx="3643312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3" descr="http://www.euita.upv.es/varios/biologia/images/Figuras_tema19/Pinaceas/Pinus%20pinea%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5" r="47186" b="52686"/>
          <a:stretch>
            <a:fillRect/>
          </a:stretch>
        </p:blipFill>
        <p:spPr bwMode="auto">
          <a:xfrm>
            <a:off x="142875" y="285750"/>
            <a:ext cx="4833938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3" descr="http://www.euita.upv.es/varios/biologia/images/Figuras_tema19/Pinaceas/Pinus%20pinea%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14" r="46979"/>
          <a:stretch>
            <a:fillRect/>
          </a:stretch>
        </p:blipFill>
        <p:spPr bwMode="auto">
          <a:xfrm>
            <a:off x="142875" y="3527425"/>
            <a:ext cx="4643438" cy="318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8 CuadroTexto"/>
          <p:cNvSpPr txBox="1">
            <a:spLocks noChangeArrowheads="1"/>
          </p:cNvSpPr>
          <p:nvPr/>
        </p:nvSpPr>
        <p:spPr bwMode="auto">
          <a:xfrm>
            <a:off x="5286375" y="214313"/>
            <a:ext cx="3143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2400">
                <a:solidFill>
                  <a:schemeClr val="tx2"/>
                </a:solidFill>
                <a:latin typeface="Comic Sans MS" charset="0"/>
                <a:ea typeface="Times New Roman" charset="0"/>
                <a:cs typeface="Times New Roman" charset="0"/>
              </a:rPr>
              <a:t>PINO PIÑONERO</a:t>
            </a:r>
          </a:p>
        </p:txBody>
      </p:sp>
      <p:pic>
        <p:nvPicPr>
          <p:cNvPr id="48134" name="Picture 4" descr="http://www.pasarlascanutas.com/fototexturas/textura_pasarlascanutas_23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714750"/>
            <a:ext cx="40005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5072063" y="4857750"/>
            <a:ext cx="3786187" cy="1616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s-ES" altLang="es-ES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Times New Roman" pitchFamily="18" charset="0"/>
              </a:rPr>
              <a:t>Distribución geográfica: Andalucía occidental, Cataluña, sur de la cuenca del Duero, Sistema Central, la Mancha y Formentera.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" sz="4000"/>
              <a:t>Pino piñonero</a:t>
            </a:r>
            <a:br>
              <a:rPr lang="es-ES" altLang="es-ES" sz="4000"/>
            </a:br>
            <a:endParaRPr lang="es-ES" altLang="es-ES" sz="4000"/>
          </a:p>
        </p:txBody>
      </p:sp>
      <p:pic>
        <p:nvPicPr>
          <p:cNvPr id="49155" name="Picture 3" descr="Pino-pinonero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887413"/>
            <a:ext cx="7705725" cy="5970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5017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333375"/>
            <a:ext cx="8229600" cy="6048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82000" cy="540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514600" y="6248400"/>
            <a:ext cx="480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altLang="es-ES">
              <a:ea typeface="Arial" charset="0"/>
              <a:cs typeface="Arial" charset="0"/>
            </a:endParaRP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1752600" y="6096000"/>
            <a:ext cx="502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altLang="es-ES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Dehesas extremeñas y manchegas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es-ES" altLang="es-ES" sz="3200"/>
              <a:t>La influencia de relieve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981075"/>
            <a:ext cx="8713787" cy="5543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ehes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808038" y="250825"/>
            <a:ext cx="4456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 sz="3200"/>
              <a:t>DEHESA DE ENCINAS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53251" name="Picture 8" descr="http://www.mafresa.com/dehe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836613"/>
            <a:ext cx="7561263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755650" y="404813"/>
            <a:ext cx="7704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 sz="2400"/>
              <a:t>DEHESA DE ENCINAS</a:t>
            </a:r>
            <a:r>
              <a:rPr lang="es-ES" altLang="es-ES"/>
              <a:t>:</a:t>
            </a:r>
          </a:p>
        </p:txBody>
      </p:sp>
      <p:sp>
        <p:nvSpPr>
          <p:cNvPr id="53253" name="Rectangle 7"/>
          <p:cNvSpPr>
            <a:spLocks noChangeArrowheads="1"/>
          </p:cNvSpPr>
          <p:nvPr/>
        </p:nvSpPr>
        <p:spPr bwMode="auto">
          <a:xfrm>
            <a:off x="1619250" y="6092825"/>
            <a:ext cx="5346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 sz="2000" b="1"/>
              <a:t>Cerdos ibéricos alimentándose de bellotas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Dehesa de alcornocales y vacas en Bollullos Par del Condado (Huelva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3111500" y="5700713"/>
            <a:ext cx="52244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 sz="2800"/>
              <a:t>DEHESA</a:t>
            </a:r>
            <a:r>
              <a:rPr lang="es-ES" altLang="es-ES"/>
              <a:t> </a:t>
            </a:r>
            <a:r>
              <a:rPr lang="es-ES" altLang="es-ES" sz="2800"/>
              <a:t>DE ALCORNOCALES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713788" cy="4525963"/>
          </a:xfrm>
          <a:solidFill>
            <a:srgbClr val="F0FDA1"/>
          </a:solidFill>
        </p:spPr>
        <p:txBody>
          <a:bodyPr/>
          <a:lstStyle/>
          <a:p>
            <a:pPr marL="898525" indent="-898525" eaLnBrk="1" hangingPunct="1">
              <a:lnSpc>
                <a:spcPct val="90000"/>
              </a:lnSpc>
              <a:buFontTx/>
              <a:buNone/>
            </a:pPr>
            <a:r>
              <a:rPr lang="es-ES" altLang="es-ES"/>
              <a:t>  </a:t>
            </a:r>
            <a:r>
              <a:rPr lang="es-ES" altLang="es-ES" sz="2400" b="1"/>
              <a:t>b) El MATORRAL:</a:t>
            </a:r>
          </a:p>
          <a:p>
            <a:pPr marL="898525" indent="-898525" eaLnBrk="1" hangingPunct="1">
              <a:lnSpc>
                <a:spcPct val="90000"/>
              </a:lnSpc>
              <a:buFontTx/>
              <a:buNone/>
            </a:pPr>
            <a:r>
              <a:rPr lang="es-ES" altLang="es-ES" sz="2400"/>
              <a:t>      - El bosque mediterráneo puede degradarse en tres</a:t>
            </a:r>
          </a:p>
          <a:p>
            <a:pPr marL="898525" indent="-898525" eaLnBrk="1" hangingPunct="1">
              <a:lnSpc>
                <a:spcPct val="90000"/>
              </a:lnSpc>
              <a:buFontTx/>
              <a:buNone/>
            </a:pPr>
            <a:r>
              <a:rPr lang="es-ES" altLang="es-ES" sz="2400"/>
              <a:t>         tipos de matorrales: </a:t>
            </a:r>
          </a:p>
          <a:p>
            <a:pPr marL="1363663" lvl="1" eaLnBrk="1" hangingPunct="1">
              <a:lnSpc>
                <a:spcPct val="90000"/>
              </a:lnSpc>
              <a:buFontTx/>
              <a:buChar char="•"/>
            </a:pPr>
            <a:r>
              <a:rPr lang="es-ES" altLang="es-ES" sz="2000" b="1"/>
              <a:t>MAQUIA </a:t>
            </a:r>
            <a:r>
              <a:rPr lang="es-ES" altLang="es-ES" sz="2000"/>
              <a:t>(suelos silíceos):  formación arbustiva densa ( jara, brezo, retama…)</a:t>
            </a:r>
          </a:p>
          <a:p>
            <a:pPr marL="1363663" lvl="1" eaLnBrk="1" hangingPunct="1">
              <a:lnSpc>
                <a:spcPct val="90000"/>
              </a:lnSpc>
              <a:buFontTx/>
              <a:buChar char="•"/>
            </a:pPr>
            <a:r>
              <a:rPr lang="es-ES" altLang="es-ES" sz="2000" b="1"/>
              <a:t>GARRIGA </a:t>
            </a:r>
            <a:r>
              <a:rPr lang="es-ES" altLang="es-ES" sz="2000"/>
              <a:t>(suelos calizos): poco densa y con arbustos de poca altura (tomillo, romero, …)</a:t>
            </a:r>
          </a:p>
          <a:p>
            <a:pPr marL="1363663" lvl="1" eaLnBrk="1" hangingPunct="1">
              <a:lnSpc>
                <a:spcPct val="90000"/>
              </a:lnSpc>
              <a:buFontTx/>
              <a:buChar char="•"/>
            </a:pPr>
            <a:r>
              <a:rPr lang="es-ES" altLang="es-ES" sz="2000" b="1"/>
              <a:t>ESTEPA </a:t>
            </a:r>
            <a:r>
              <a:rPr lang="es-ES" altLang="es-ES" sz="2000"/>
              <a:t>(zonas semiáridas):</a:t>
            </a:r>
            <a:r>
              <a:rPr lang="es-ES" altLang="es-ES" sz="2000" b="1"/>
              <a:t> </a:t>
            </a:r>
            <a:r>
              <a:rPr lang="es-ES" altLang="es-ES" sz="2000"/>
              <a:t>formación vegetal esclerófila (adaptada a la aridez) y dispersa, de plantas espinosas y aromáticas (lavanda, palmito, esparto…)</a:t>
            </a:r>
            <a:endParaRPr lang="es-ES" altLang="es-ES" sz="2000" b="1"/>
          </a:p>
          <a:p>
            <a:pPr marL="1363663" lvl="1" eaLnBrk="1" hangingPunct="1">
              <a:lnSpc>
                <a:spcPct val="90000"/>
              </a:lnSpc>
            </a:pPr>
            <a:endParaRPr lang="es-ES" altLang="es-ES" sz="2000"/>
          </a:p>
          <a:p>
            <a:pPr marL="898525" indent="-898525" eaLnBrk="1" hangingPunct="1">
              <a:lnSpc>
                <a:spcPct val="90000"/>
              </a:lnSpc>
              <a:buFontTx/>
              <a:buNone/>
            </a:pPr>
            <a:r>
              <a:rPr lang="es-ES" altLang="es-ES" sz="2400"/>
              <a:t>        </a:t>
            </a:r>
          </a:p>
        </p:txBody>
      </p:sp>
      <p:sp>
        <p:nvSpPr>
          <p:cNvPr id="55299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642350" cy="1143000"/>
          </a:xfrm>
          <a:solidFill>
            <a:srgbClr val="FFCC66"/>
          </a:solidFill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s-ES_tradnl" altLang="es-ES" sz="4000"/>
              <a:t> </a:t>
            </a:r>
            <a:r>
              <a:rPr lang="es-ES_tradnl" altLang="es-ES" sz="2800" b="1" u="sng"/>
              <a:t>Formaciones vegetales características</a:t>
            </a:r>
            <a:r>
              <a:rPr lang="es-ES_tradnl" altLang="es-ES" sz="2800" b="1"/>
              <a:t> del paisaje mediterráneo</a:t>
            </a:r>
            <a:endParaRPr lang="es-ES" altLang="es-E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 descr="http://www.juntadeandalucia.es/averroes/iescasasviejas/salus/SALUS%20DOCUMENTOS/2BHGEHU/imagenes1/vegetacion/maqu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785813"/>
            <a:ext cx="8786812" cy="571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Rectangle 2"/>
          <p:cNvSpPr txBox="1">
            <a:spLocks noChangeArrowheads="1"/>
          </p:cNvSpPr>
          <p:nvPr/>
        </p:nvSpPr>
        <p:spPr bwMode="auto">
          <a:xfrm>
            <a:off x="1285875" y="0"/>
            <a:ext cx="26908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4000">
                <a:solidFill>
                  <a:schemeClr val="bg1"/>
                </a:solidFill>
                <a:latin typeface="Comic Sans MS" charset="0"/>
                <a:ea typeface="Times New Roman" charset="0"/>
                <a:cs typeface="Times New Roman" charset="0"/>
              </a:rPr>
              <a:t>La maquia</a:t>
            </a:r>
            <a:endParaRPr lang="gl-ES" altLang="es-ES" sz="4000">
              <a:solidFill>
                <a:schemeClr val="bg1"/>
              </a:solidFill>
              <a:latin typeface="Comic Sans MS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7" descr="https://www.regmurcia.com/servlet/integra.servlets.Imagenes?METHOD=VERIMAGEN_52456&amp;nombre=Ficha-2-2-El-hombre-y-el-pa_res_7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57188" y="5357813"/>
            <a:ext cx="2690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>
              <a:defRPr/>
            </a:pPr>
            <a:r>
              <a:rPr lang="es-ES" sz="4000" kern="0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La maquia</a:t>
            </a:r>
            <a:endParaRPr lang="gl-ES" sz="4000" kern="0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ja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388" y="0"/>
            <a:ext cx="3122612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3" descr="brezo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0"/>
            <a:ext cx="3348038" cy="406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2" name="Picture 4" descr="retam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4076700"/>
            <a:ext cx="5795962" cy="370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5" descr="lentisc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19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0" y="0"/>
            <a:ext cx="2339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LENTISCO</a:t>
            </a: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5219700" y="3573463"/>
            <a:ext cx="806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 sz="1400" b="1"/>
              <a:t>BREZO</a:t>
            </a: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7451725" y="6092825"/>
            <a:ext cx="1692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RETAMA</a:t>
            </a:r>
          </a:p>
        </p:txBody>
      </p:sp>
      <p:sp>
        <p:nvSpPr>
          <p:cNvPr id="120841" name="Rectangle 9"/>
          <p:cNvSpPr>
            <a:spLocks noChangeArrowheads="1"/>
          </p:cNvSpPr>
          <p:nvPr/>
        </p:nvSpPr>
        <p:spPr bwMode="auto">
          <a:xfrm>
            <a:off x="8504238" y="0"/>
            <a:ext cx="6683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 sz="1400" b="1"/>
              <a:t>JARA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8" grpId="0"/>
      <p:bldP spid="120839" grpId="0"/>
      <p:bldP spid="120840" grpId="0"/>
      <p:bldP spid="12084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garrig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887413"/>
            <a:ext cx="8064500" cy="522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2916238" y="6165850"/>
            <a:ext cx="21605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800" b="1">
                <a:solidFill>
                  <a:schemeClr val="bg1"/>
                </a:solidFill>
              </a:rPr>
              <a:t>GARRIGA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lavan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92150"/>
            <a:ext cx="3132138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Picture 3" descr="romer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789363"/>
            <a:ext cx="3744912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2411413" y="6165850"/>
            <a:ext cx="43211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800"/>
              <a:t>PLANTAS AROMÁTICAS</a:t>
            </a:r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1908175" y="260350"/>
            <a:ext cx="1368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LAVANDA</a:t>
            </a:r>
          </a:p>
        </p:txBody>
      </p:sp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6588125" y="3500438"/>
            <a:ext cx="1079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TOMILLO</a:t>
            </a:r>
          </a:p>
        </p:txBody>
      </p:sp>
      <p:sp>
        <p:nvSpPr>
          <p:cNvPr id="122889" name="Text Box 9"/>
          <p:cNvSpPr txBox="1">
            <a:spLocks noChangeArrowheads="1"/>
          </p:cNvSpPr>
          <p:nvPr/>
        </p:nvSpPr>
        <p:spPr bwMode="auto">
          <a:xfrm>
            <a:off x="1908175" y="3500438"/>
            <a:ext cx="1368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ROMERO</a:t>
            </a:r>
          </a:p>
        </p:txBody>
      </p:sp>
      <p:pic>
        <p:nvPicPr>
          <p:cNvPr id="60424" name="Picture 23" descr="http://www.internatura.org/guias/arbustos/romer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12" r="19722" b="17934"/>
          <a:stretch>
            <a:fillRect/>
          </a:stretch>
        </p:blipFill>
        <p:spPr bwMode="auto">
          <a:xfrm>
            <a:off x="1042988" y="3789363"/>
            <a:ext cx="3743325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5" name="Picture 17" descr="http://www.jardineria.pro/wp-content/uploads/2008/02/romero-33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8"/>
          <a:stretch>
            <a:fillRect/>
          </a:stretch>
        </p:blipFill>
        <p:spPr bwMode="auto">
          <a:xfrm>
            <a:off x="4716463" y="4221163"/>
            <a:ext cx="13684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6" name="Picture 13" descr="romer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263" y="476250"/>
            <a:ext cx="3925887" cy="295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6" grpId="0"/>
      <p:bldP spid="122887" grpId="0"/>
      <p:bldP spid="122888" grpId="0"/>
      <p:bldP spid="12288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vegetación de estep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0"/>
          <a:stretch>
            <a:fillRect/>
          </a:stretch>
        </p:blipFill>
        <p:spPr bwMode="auto">
          <a:xfrm>
            <a:off x="0" y="954088"/>
            <a:ext cx="9144000" cy="585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3"/>
          <p:cNvSpPr>
            <a:spLocks noGrp="1" noChangeArrowheads="1"/>
          </p:cNvSpPr>
          <p:nvPr>
            <p:ph type="title"/>
          </p:nvPr>
        </p:nvSpPr>
        <p:spPr>
          <a:xfrm>
            <a:off x="227013" y="1052513"/>
            <a:ext cx="3265487" cy="717550"/>
          </a:xfrm>
        </p:spPr>
        <p:txBody>
          <a:bodyPr/>
          <a:lstStyle/>
          <a:p>
            <a:pPr algn="l" eaLnBrk="1" hangingPunct="1"/>
            <a:r>
              <a:rPr lang="es-ES" altLang="es-ES" sz="2000" b="1">
                <a:solidFill>
                  <a:schemeClr val="bg1"/>
                </a:solidFill>
              </a:rPr>
              <a:t>Vegetación de estepa</a:t>
            </a:r>
          </a:p>
        </p:txBody>
      </p:sp>
      <p:sp>
        <p:nvSpPr>
          <p:cNvPr id="201732" name="Rectangle 4"/>
          <p:cNvSpPr>
            <a:spLocks noChangeArrowheads="1"/>
          </p:cNvSpPr>
          <p:nvPr/>
        </p:nvSpPr>
        <p:spPr bwMode="auto">
          <a:xfrm>
            <a:off x="58738" y="404813"/>
            <a:ext cx="90265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es-ES" altLang="es-ES" sz="2400" b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El paisaje vegetal de clima mediterráneo</a:t>
            </a:r>
            <a:endParaRPr lang="es-ES" altLang="es-ES" sz="2400" b="1" smtClean="0">
              <a:solidFill>
                <a:schemeClr val="tx1"/>
              </a:solidFill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227013" y="0"/>
            <a:ext cx="86899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000" b="1"/>
              <a:t>- Las formaciones vegetales 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bg>
      <p:bgPr>
        <a:solidFill>
          <a:srgbClr val="FFDB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Oval 2"/>
          <p:cNvSpPr>
            <a:spLocks noChangeArrowheads="1"/>
          </p:cNvSpPr>
          <p:nvPr/>
        </p:nvSpPr>
        <p:spPr bwMode="auto">
          <a:xfrm>
            <a:off x="7315200" y="533400"/>
            <a:ext cx="1143000" cy="1143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">
                <a:solidFill>
                  <a:schemeClr val="tx1"/>
                </a:solidFill>
              </a:rPr>
              <a:t>Vegetación: según la orientación.</a:t>
            </a:r>
          </a:p>
        </p:txBody>
      </p:sp>
      <p:sp>
        <p:nvSpPr>
          <p:cNvPr id="7172" name="Freeform 4"/>
          <p:cNvSpPr>
            <a:spLocks/>
          </p:cNvSpPr>
          <p:nvPr/>
        </p:nvSpPr>
        <p:spPr bwMode="auto">
          <a:xfrm>
            <a:off x="1874838" y="1900238"/>
            <a:ext cx="4525962" cy="4652962"/>
          </a:xfrm>
          <a:custGeom>
            <a:avLst/>
            <a:gdLst>
              <a:gd name="T0" fmla="*/ 0 w 2851"/>
              <a:gd name="T1" fmla="*/ 4500562 h 2931"/>
              <a:gd name="T2" fmla="*/ 2773362 w 2851"/>
              <a:gd name="T3" fmla="*/ 25400 h 2931"/>
              <a:gd name="T4" fmla="*/ 4525962 w 2851"/>
              <a:gd name="T5" fmla="*/ 4652962 h 293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851" h="2931">
                <a:moveTo>
                  <a:pt x="0" y="2835"/>
                </a:moveTo>
                <a:cubicBezTo>
                  <a:pt x="293" y="2365"/>
                  <a:pt x="1272" y="0"/>
                  <a:pt x="1747" y="16"/>
                </a:cubicBezTo>
                <a:cubicBezTo>
                  <a:pt x="2222" y="32"/>
                  <a:pt x="2667" y="2445"/>
                  <a:pt x="2851" y="2931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69" name="Line 5"/>
          <p:cNvSpPr>
            <a:spLocks noChangeShapeType="1"/>
          </p:cNvSpPr>
          <p:nvPr/>
        </p:nvSpPr>
        <p:spPr bwMode="auto">
          <a:xfrm>
            <a:off x="6705600" y="228600"/>
            <a:ext cx="762000" cy="5334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70" name="Line 6"/>
          <p:cNvSpPr>
            <a:spLocks noChangeShapeType="1"/>
          </p:cNvSpPr>
          <p:nvPr/>
        </p:nvSpPr>
        <p:spPr bwMode="auto">
          <a:xfrm>
            <a:off x="4953000" y="381000"/>
            <a:ext cx="2362200" cy="609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71" name="Line 7"/>
          <p:cNvSpPr>
            <a:spLocks noChangeShapeType="1"/>
          </p:cNvSpPr>
          <p:nvPr/>
        </p:nvSpPr>
        <p:spPr bwMode="auto">
          <a:xfrm flipV="1">
            <a:off x="4495800" y="1219200"/>
            <a:ext cx="2895600" cy="228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72" name="Line 8"/>
          <p:cNvSpPr>
            <a:spLocks noChangeShapeType="1"/>
          </p:cNvSpPr>
          <p:nvPr/>
        </p:nvSpPr>
        <p:spPr bwMode="auto">
          <a:xfrm flipH="1">
            <a:off x="4953000" y="1447800"/>
            <a:ext cx="2438400" cy="609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73" name="Line 9"/>
          <p:cNvSpPr>
            <a:spLocks noChangeShapeType="1"/>
          </p:cNvSpPr>
          <p:nvPr/>
        </p:nvSpPr>
        <p:spPr bwMode="auto">
          <a:xfrm flipH="1">
            <a:off x="5334000" y="1524000"/>
            <a:ext cx="2209800" cy="12954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74" name="Line 10"/>
          <p:cNvSpPr>
            <a:spLocks noChangeShapeType="1"/>
          </p:cNvSpPr>
          <p:nvPr/>
        </p:nvSpPr>
        <p:spPr bwMode="auto">
          <a:xfrm flipH="1">
            <a:off x="5562600" y="1600200"/>
            <a:ext cx="2133600" cy="20574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75" name="Line 11"/>
          <p:cNvSpPr>
            <a:spLocks noChangeShapeType="1"/>
          </p:cNvSpPr>
          <p:nvPr/>
        </p:nvSpPr>
        <p:spPr bwMode="auto">
          <a:xfrm flipH="1">
            <a:off x="5943600" y="1676400"/>
            <a:ext cx="1905000" cy="3276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76" name="Line 12"/>
          <p:cNvSpPr>
            <a:spLocks noChangeShapeType="1"/>
          </p:cNvSpPr>
          <p:nvPr/>
        </p:nvSpPr>
        <p:spPr bwMode="auto">
          <a:xfrm flipH="1">
            <a:off x="6477000" y="1676400"/>
            <a:ext cx="1447800" cy="48768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77" name="Line 13"/>
          <p:cNvSpPr>
            <a:spLocks noChangeShapeType="1"/>
          </p:cNvSpPr>
          <p:nvPr/>
        </p:nvSpPr>
        <p:spPr bwMode="auto">
          <a:xfrm>
            <a:off x="8001000" y="1600200"/>
            <a:ext cx="304800" cy="4800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78" name="Line 14"/>
          <p:cNvSpPr>
            <a:spLocks noChangeShapeType="1"/>
          </p:cNvSpPr>
          <p:nvPr/>
        </p:nvSpPr>
        <p:spPr bwMode="auto">
          <a:xfrm>
            <a:off x="8229600" y="1600200"/>
            <a:ext cx="762000" cy="990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79" name="Line 15"/>
          <p:cNvSpPr>
            <a:spLocks noChangeShapeType="1"/>
          </p:cNvSpPr>
          <p:nvPr/>
        </p:nvSpPr>
        <p:spPr bwMode="auto">
          <a:xfrm>
            <a:off x="8382000" y="1371600"/>
            <a:ext cx="533400" cy="228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80" name="Line 16"/>
          <p:cNvSpPr>
            <a:spLocks noChangeShapeType="1"/>
          </p:cNvSpPr>
          <p:nvPr/>
        </p:nvSpPr>
        <p:spPr bwMode="auto">
          <a:xfrm flipV="1">
            <a:off x="8458200" y="990600"/>
            <a:ext cx="533400" cy="76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81" name="Line 17"/>
          <p:cNvSpPr>
            <a:spLocks noChangeShapeType="1"/>
          </p:cNvSpPr>
          <p:nvPr/>
        </p:nvSpPr>
        <p:spPr bwMode="auto">
          <a:xfrm>
            <a:off x="7848600" y="0"/>
            <a:ext cx="0" cy="7620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82" name="Line 18"/>
          <p:cNvSpPr>
            <a:spLocks noChangeShapeType="1"/>
          </p:cNvSpPr>
          <p:nvPr/>
        </p:nvSpPr>
        <p:spPr bwMode="auto">
          <a:xfrm flipH="1">
            <a:off x="8229600" y="0"/>
            <a:ext cx="685800" cy="838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90483" name="Text Box 19"/>
          <p:cNvSpPr txBox="1">
            <a:spLocks noChangeArrowheads="1"/>
          </p:cNvSpPr>
          <p:nvPr/>
        </p:nvSpPr>
        <p:spPr bwMode="auto">
          <a:xfrm>
            <a:off x="5791200" y="3200400"/>
            <a:ext cx="2971800" cy="21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400">
                <a:latin typeface="Times New Roman" charset="0"/>
              </a:rPr>
              <a:t>Solana: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</a:rPr>
              <a:t>Vertiente sur 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  <a:sym typeface="Symbol" charset="2"/>
              </a:rPr>
              <a:t>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</a:rPr>
              <a:t> más horas de sol 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  <a:sym typeface="Symbol" charset="2"/>
              </a:rPr>
              <a:t>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</a:rPr>
              <a:t> menos humedad 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  <a:sym typeface="Symbol" charset="2"/>
              </a:rPr>
              <a:t>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</a:rPr>
              <a:t> menos vegetación.</a:t>
            </a:r>
          </a:p>
          <a:p>
            <a:pPr eaLnBrk="1" hangingPunct="1">
              <a:spcBef>
                <a:spcPct val="50000"/>
              </a:spcBef>
            </a:pPr>
            <a:endParaRPr lang="es-ES" altLang="es-ES" sz="2400">
              <a:latin typeface="Times New Roman" charset="0"/>
            </a:endParaRPr>
          </a:p>
        </p:txBody>
      </p:sp>
      <p:sp>
        <p:nvSpPr>
          <p:cNvPr id="190484" name="Text Box 20"/>
          <p:cNvSpPr txBox="1">
            <a:spLocks noChangeArrowheads="1"/>
          </p:cNvSpPr>
          <p:nvPr/>
        </p:nvSpPr>
        <p:spPr bwMode="auto">
          <a:xfrm>
            <a:off x="381000" y="3048000"/>
            <a:ext cx="2895600" cy="246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400">
                <a:latin typeface="Times New Roman" charset="0"/>
              </a:rPr>
              <a:t>Umbría: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</a:rPr>
              <a:t>Vertiente norte 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  <a:sym typeface="Symbol" charset="2"/>
              </a:rPr>
              <a:t>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</a:rPr>
              <a:t> más sombra 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  <a:sym typeface="Symbol" charset="2"/>
              </a:rPr>
              <a:t>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</a:rPr>
              <a:t> más húmedas y frescas 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  <a:sym typeface="Symbol" charset="2"/>
              </a:rPr>
              <a:t></a:t>
            </a:r>
            <a:r>
              <a:rPr lang="es-ES" altLang="es-ES" sz="2400">
                <a:latin typeface="Times New Roman" charset="0"/>
                <a:ea typeface="Times New Roman" charset="0"/>
                <a:cs typeface="Times New Roman" charset="0"/>
              </a:rPr>
              <a:t> más vegetación.</a:t>
            </a:r>
          </a:p>
          <a:p>
            <a:pPr eaLnBrk="1" hangingPunct="1">
              <a:spcBef>
                <a:spcPct val="50000"/>
              </a:spcBef>
            </a:pPr>
            <a:endParaRPr lang="es-ES" altLang="es-ES" sz="2400">
              <a:latin typeface="Times New Roman" charset="0"/>
            </a:endParaRPr>
          </a:p>
        </p:txBody>
      </p:sp>
      <p:sp>
        <p:nvSpPr>
          <p:cNvPr id="7189" name="Text Box 21"/>
          <p:cNvSpPr txBox="1">
            <a:spLocks noChangeArrowheads="1"/>
          </p:cNvSpPr>
          <p:nvPr/>
        </p:nvSpPr>
        <p:spPr bwMode="auto">
          <a:xfrm>
            <a:off x="762000" y="198120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400">
                <a:latin typeface="Times New Roman" charset="0"/>
              </a:rPr>
              <a:t>N</a:t>
            </a: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7010400" y="1905000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400">
                <a:latin typeface="Times New Roman" charset="0"/>
              </a:rPr>
              <a:t>S</a:t>
            </a:r>
          </a:p>
        </p:txBody>
      </p:sp>
    </p:spTree>
  </p:cSld>
  <p:clrMapOvr>
    <a:masterClrMapping/>
  </p:clrMapOvr>
  <p:transition spd="med">
    <p:split dir="in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0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9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0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0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90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0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90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90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90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90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9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9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9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9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 animBg="1"/>
      <p:bldP spid="190467" grpId="0" autoUpdateAnimBg="0"/>
      <p:bldP spid="190469" grpId="0" animBg="1"/>
      <p:bldP spid="190470" grpId="0" animBg="1"/>
      <p:bldP spid="190471" grpId="0" animBg="1"/>
      <p:bldP spid="190472" grpId="0" animBg="1"/>
      <p:bldP spid="190473" grpId="0" animBg="1"/>
      <p:bldP spid="190474" grpId="0" animBg="1"/>
      <p:bldP spid="190475" grpId="0" animBg="1"/>
      <p:bldP spid="190476" grpId="0" animBg="1"/>
      <p:bldP spid="190477" grpId="0" animBg="1"/>
      <p:bldP spid="190478" grpId="0" animBg="1"/>
      <p:bldP spid="190479" grpId="0" animBg="1"/>
      <p:bldP spid="190480" grpId="0" animBg="1"/>
      <p:bldP spid="190481" grpId="0" animBg="1"/>
      <p:bldP spid="190482" grpId="0" animBg="1"/>
      <p:bldP spid="190483" grpId="0" autoUpdateAnimBg="0"/>
      <p:bldP spid="190484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313" y="214313"/>
            <a:ext cx="3714750" cy="2466975"/>
          </a:xfrm>
        </p:spPr>
        <p:txBody>
          <a:bodyPr lIns="92075" tIns="46038" rIns="92075" bIns="46038"/>
          <a:lstStyle/>
          <a:p>
            <a:pPr eaLnBrk="1" hangingPunct="1"/>
            <a:r>
              <a:rPr lang="gl-ES" altLang="es-ES" sz="3600">
                <a:solidFill>
                  <a:schemeClr val="tx1"/>
                </a:solidFill>
                <a:latin typeface="Comic Sans MS" charset="0"/>
              </a:rPr>
              <a:t/>
            </a:r>
            <a:br>
              <a:rPr lang="gl-ES" altLang="es-ES" sz="3600">
                <a:solidFill>
                  <a:schemeClr val="tx1"/>
                </a:solidFill>
                <a:latin typeface="Comic Sans MS" charset="0"/>
              </a:rPr>
            </a:br>
            <a:r>
              <a:rPr lang="gl-ES" altLang="es-ES" sz="3600">
                <a:solidFill>
                  <a:schemeClr val="bg1"/>
                </a:solidFill>
                <a:latin typeface="Comic Sans MS" charset="0"/>
              </a:rPr>
              <a:t>LA </a:t>
            </a:r>
            <a:r>
              <a:rPr lang="gl-ES" altLang="es-ES" sz="3600" b="1">
                <a:solidFill>
                  <a:schemeClr val="bg1"/>
                </a:solidFill>
                <a:latin typeface="Comic Sans MS" charset="0"/>
              </a:rPr>
              <a:t>ESTEPA</a:t>
            </a:r>
            <a:r>
              <a:rPr lang="gl-ES" altLang="es-ES" sz="3600">
                <a:solidFill>
                  <a:schemeClr val="bg1"/>
                </a:solidFill>
                <a:latin typeface="Comic Sans MS" charset="0"/>
              </a:rPr>
              <a:t> </a:t>
            </a:r>
            <a:r>
              <a:rPr lang="gl-ES" altLang="es-ES" sz="2400">
                <a:solidFill>
                  <a:schemeClr val="bg1"/>
                </a:solidFill>
                <a:latin typeface="Comic Sans MS" charset="0"/>
              </a:rPr>
              <a:t>entre sus especies destacan el palmito, el tomillo, espliego, la lavanda, el esparto y el espárrago</a:t>
            </a:r>
            <a:r>
              <a:rPr lang="gl-ES" altLang="es-ES" sz="2400">
                <a:solidFill>
                  <a:schemeClr val="tx1"/>
                </a:solidFill>
                <a:latin typeface="Comic Sans MS" charset="0"/>
              </a:rPr>
              <a:t>.</a:t>
            </a:r>
            <a:br>
              <a:rPr lang="gl-ES" altLang="es-ES" sz="2400">
                <a:solidFill>
                  <a:schemeClr val="tx1"/>
                </a:solidFill>
                <a:latin typeface="Comic Sans MS" charset="0"/>
              </a:rPr>
            </a:br>
            <a:r>
              <a:rPr lang="gl-ES" altLang="es-ES" sz="2400">
                <a:solidFill>
                  <a:schemeClr val="tx1"/>
                </a:solidFill>
                <a:latin typeface="Comic Sans MS" charset="0"/>
              </a:rPr>
              <a:t> </a:t>
            </a:r>
          </a:p>
        </p:txBody>
      </p:sp>
      <p:pic>
        <p:nvPicPr>
          <p:cNvPr id="62467" name="Picture 7" descr="http://www.sierradebaza.org/reportajes/reportaje_HoyadeBaza/IMG_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285750"/>
            <a:ext cx="47625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3" descr="http://www.almeriware.net/almediam/images/imagenes%20libro/librow_0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2928938"/>
            <a:ext cx="569436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5" descr="Esparra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068638"/>
            <a:ext cx="347027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Text Box 6"/>
          <p:cNvSpPr txBox="1">
            <a:spLocks noChangeArrowheads="1"/>
          </p:cNvSpPr>
          <p:nvPr/>
        </p:nvSpPr>
        <p:spPr bwMode="auto">
          <a:xfrm>
            <a:off x="1187450" y="2420938"/>
            <a:ext cx="26638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2800"/>
              <a:t>ESTEPA</a:t>
            </a:r>
          </a:p>
        </p:txBody>
      </p:sp>
      <p:sp>
        <p:nvSpPr>
          <p:cNvPr id="63492" name="Text Box 8"/>
          <p:cNvSpPr txBox="1">
            <a:spLocks noChangeArrowheads="1"/>
          </p:cNvSpPr>
          <p:nvPr/>
        </p:nvSpPr>
        <p:spPr bwMode="auto">
          <a:xfrm>
            <a:off x="323850" y="4724400"/>
            <a:ext cx="17986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ESPÁRRAGO</a:t>
            </a:r>
          </a:p>
        </p:txBody>
      </p:sp>
      <p:sp>
        <p:nvSpPr>
          <p:cNvPr id="63493" name="Text Box 9"/>
          <p:cNvSpPr txBox="1">
            <a:spLocks noChangeArrowheads="1"/>
          </p:cNvSpPr>
          <p:nvPr/>
        </p:nvSpPr>
        <p:spPr bwMode="auto">
          <a:xfrm>
            <a:off x="6948488" y="3644900"/>
            <a:ext cx="1368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ESPARTAL</a:t>
            </a:r>
          </a:p>
        </p:txBody>
      </p:sp>
      <p:pic>
        <p:nvPicPr>
          <p:cNvPr id="63494" name="Picture 7" descr="http://jardin-mundani.info/palmaceae/palmito-bot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60350"/>
            <a:ext cx="352742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5" name="Text Box 11"/>
          <p:cNvSpPr txBox="1">
            <a:spLocks noChangeArrowheads="1"/>
          </p:cNvSpPr>
          <p:nvPr/>
        </p:nvSpPr>
        <p:spPr bwMode="auto">
          <a:xfrm>
            <a:off x="7956550" y="836613"/>
            <a:ext cx="10080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PALMITO</a:t>
            </a:r>
          </a:p>
        </p:txBody>
      </p:sp>
      <p:pic>
        <p:nvPicPr>
          <p:cNvPr id="63496" name="Picture 6" descr="http://www.sierradebaza.org/reportajes/reportaje_HoyadeBaza/IMG_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213100"/>
            <a:ext cx="417512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7" name="Text Box 13"/>
          <p:cNvSpPr txBox="1">
            <a:spLocks noChangeArrowheads="1"/>
          </p:cNvSpPr>
          <p:nvPr/>
        </p:nvSpPr>
        <p:spPr bwMode="auto">
          <a:xfrm>
            <a:off x="7019925" y="3429000"/>
            <a:ext cx="1368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ESPARTO</a:t>
            </a:r>
          </a:p>
        </p:txBody>
      </p:sp>
      <p:pic>
        <p:nvPicPr>
          <p:cNvPr id="63498" name="Picture 14" descr="Estepa Almerí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88913"/>
            <a:ext cx="3598863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1000"/>
            <a:ext cx="3900488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762000" y="5105400"/>
            <a:ext cx="342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altLang="es-ES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Palmito</a:t>
            </a:r>
          </a:p>
        </p:txBody>
      </p:sp>
      <p:pic>
        <p:nvPicPr>
          <p:cNvPr id="64516" name="Picture 4" descr="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3400"/>
            <a:ext cx="42291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5791200" y="39624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altLang="es-ES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Esparto</a:t>
            </a:r>
          </a:p>
        </p:txBody>
      </p:sp>
      <p:pic>
        <p:nvPicPr>
          <p:cNvPr id="64518" name="Picture 6" descr="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419600"/>
            <a:ext cx="3200400" cy="194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484563"/>
          </a:xfrm>
          <a:solidFill>
            <a:srgbClr val="F0FDA1"/>
          </a:solidFill>
        </p:spPr>
        <p:txBody>
          <a:bodyPr/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_tradnl" altLang="es-ES"/>
              <a:t> - </a:t>
            </a:r>
            <a:r>
              <a:rPr lang="es-ES_tradnl" altLang="es-ES" sz="2400"/>
              <a:t>Propio de zonas húmedas situadas </a:t>
            </a:r>
            <a:r>
              <a:rPr lang="es-ES_tradnl" altLang="es-ES" sz="2400" b="1"/>
              <a:t>en las cercanías de los cauces fluviales</a:t>
            </a:r>
            <a:r>
              <a:rPr lang="es-ES_tradnl" altLang="es-ES" sz="2400"/>
              <a:t>, está formada por chopos, </a:t>
            </a:r>
            <a:r>
              <a:rPr lang="es-ES" altLang="es-ES" sz="2400"/>
              <a:t>sauces, álamos</a:t>
            </a:r>
            <a:r>
              <a:rPr lang="es-ES_tradnl" altLang="es-ES" sz="2400"/>
              <a:t> fresnos, etc. </a:t>
            </a:r>
          </a:p>
          <a:p>
            <a:pPr algn="just" eaLnBrk="1" hangingPunct="1">
              <a:spcBef>
                <a:spcPct val="0"/>
              </a:spcBef>
              <a:buFontTx/>
              <a:buChar char="-"/>
            </a:pPr>
            <a:endParaRPr lang="es-ES" altLang="es-ES" sz="2400"/>
          </a:p>
          <a:p>
            <a:pPr algn="just" eaLnBrk="1" hangingPunct="1">
              <a:spcBef>
                <a:spcPct val="0"/>
              </a:spcBef>
              <a:buFontTx/>
              <a:buChar char="-"/>
            </a:pPr>
            <a:endParaRPr lang="es-ES" altLang="es-ES" sz="240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es-ES" sz="2400"/>
              <a:t>  - En suelos áridos y más salinos aparecen formaciones de </a:t>
            </a:r>
            <a:r>
              <a:rPr lang="es-ES" altLang="es-ES" sz="2400" b="1"/>
              <a:t>MATORRAL DE RIBERA </a:t>
            </a:r>
            <a:r>
              <a:rPr lang="es-ES" altLang="es-ES" sz="2400"/>
              <a:t>como madreselva, carrizo, brezo…</a:t>
            </a:r>
          </a:p>
          <a:p>
            <a:pPr eaLnBrk="1" hangingPunct="1"/>
            <a:endParaRPr lang="es-ES" altLang="es-ES" sz="2400"/>
          </a:p>
        </p:txBody>
      </p:sp>
      <p:sp>
        <p:nvSpPr>
          <p:cNvPr id="65539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50900"/>
          </a:xfrm>
          <a:solidFill>
            <a:srgbClr val="FFCC66"/>
          </a:solidFill>
        </p:spPr>
        <p:txBody>
          <a:bodyPr/>
          <a:lstStyle/>
          <a:p>
            <a:pPr eaLnBrk="1" hangingPunct="1"/>
            <a:r>
              <a:rPr lang="es-ES" altLang="es-ES" sz="3200"/>
              <a:t>3</a:t>
            </a:r>
            <a:r>
              <a:rPr lang="es-ES" altLang="es-ES" sz="3200" b="1"/>
              <a:t>.</a:t>
            </a:r>
            <a:r>
              <a:rPr lang="es-ES" altLang="es-ES" sz="3200" b="1" u="sng"/>
              <a:t> FORMACIONES VEGETALES DE ESPAÑA</a:t>
            </a:r>
            <a:endParaRPr lang="es-ES" altLang="es-ES" sz="4800"/>
          </a:p>
        </p:txBody>
      </p:sp>
      <p:sp>
        <p:nvSpPr>
          <p:cNvPr id="65540" name="Rectangle 5"/>
          <p:cNvSpPr>
            <a:spLocks noChangeArrowheads="1"/>
          </p:cNvSpPr>
          <p:nvPr/>
        </p:nvSpPr>
        <p:spPr bwMode="auto">
          <a:xfrm>
            <a:off x="0" y="908050"/>
            <a:ext cx="5580063" cy="576263"/>
          </a:xfrm>
          <a:prstGeom prst="rect">
            <a:avLst/>
          </a:prstGeom>
          <a:solidFill>
            <a:srgbClr val="FFC9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s-ES" altLang="es-ES" sz="2400" b="1"/>
              <a:t>3.3. EL BOSQUE DE RIBERA</a:t>
            </a:r>
            <a:endParaRPr lang="es-ES" altLang="es-ES"/>
          </a:p>
          <a:p>
            <a:pPr algn="ctr" eaLnBrk="1" hangingPunct="1"/>
            <a:endParaRPr lang="es-ES" alt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491288" cy="633412"/>
          </a:xfrm>
        </p:spPr>
        <p:txBody>
          <a:bodyPr/>
          <a:lstStyle/>
          <a:p>
            <a:pPr eaLnBrk="1" hangingPunct="1"/>
            <a:r>
              <a:rPr lang="es-ES" altLang="es-ES" sz="2800"/>
              <a:t>VEGETACIÓN DE  RIBERA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66564" name="Picture 5" descr="vegetación de ribe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836613"/>
            <a:ext cx="8207375" cy="57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67587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404813"/>
            <a:ext cx="8229600" cy="5832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57250" y="142875"/>
            <a:ext cx="5000625" cy="428625"/>
          </a:xfrm>
        </p:spPr>
        <p:txBody>
          <a:bodyPr lIns="92075" tIns="46038" rIns="92075" bIns="46038"/>
          <a:lstStyle/>
          <a:p>
            <a:pPr eaLnBrk="1" hangingPunct="1"/>
            <a:r>
              <a:rPr lang="gl-ES" altLang="es-ES" sz="2800">
                <a:solidFill>
                  <a:schemeClr val="tx1"/>
                </a:solidFill>
                <a:latin typeface="Comic Sans MS" charset="0"/>
              </a:rPr>
              <a:t>LOS BOSQUES DE RIBERA</a:t>
            </a:r>
          </a:p>
        </p:txBody>
      </p:sp>
      <p:pic>
        <p:nvPicPr>
          <p:cNvPr id="68611" name="Picture 5" descr="http://www.xoandi.com/wp-content/uploads/2006/12/rio-eume_bosques-de-ribera-fragas-do-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2"/>
          <a:stretch>
            <a:fillRect/>
          </a:stretch>
        </p:blipFill>
        <p:spPr bwMode="auto">
          <a:xfrm>
            <a:off x="179388" y="590550"/>
            <a:ext cx="8785225" cy="550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6963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400050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9636" name="Picture 5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538" y="333375"/>
            <a:ext cx="4486275" cy="3724275"/>
          </a:xfrm>
          <a:noFill/>
        </p:spPr>
      </p:pic>
      <p:pic>
        <p:nvPicPr>
          <p:cNvPr id="6963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33825"/>
            <a:ext cx="4608512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9638" name="Rectangle 7"/>
          <p:cNvSpPr>
            <a:spLocks noChangeArrowheads="1"/>
          </p:cNvSpPr>
          <p:nvPr/>
        </p:nvSpPr>
        <p:spPr bwMode="auto">
          <a:xfrm>
            <a:off x="539750" y="4076700"/>
            <a:ext cx="719138" cy="3603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b="1"/>
              <a:t>Olmo</a:t>
            </a:r>
          </a:p>
        </p:txBody>
      </p:sp>
      <p:sp>
        <p:nvSpPr>
          <p:cNvPr id="69639" name="Rectangle 8"/>
          <p:cNvSpPr>
            <a:spLocks noChangeArrowheads="1"/>
          </p:cNvSpPr>
          <p:nvPr/>
        </p:nvSpPr>
        <p:spPr bwMode="auto">
          <a:xfrm>
            <a:off x="5724525" y="4581525"/>
            <a:ext cx="2447925" cy="647700"/>
          </a:xfrm>
          <a:prstGeom prst="rect">
            <a:avLst/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400" b="1"/>
              <a:t>ÁRBOLES DE RIBERA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50825" y="333375"/>
            <a:ext cx="8385175" cy="792163"/>
          </a:xfrm>
        </p:spPr>
        <p:txBody>
          <a:bodyPr/>
          <a:lstStyle/>
          <a:p>
            <a:pPr eaLnBrk="1" hangingPunct="1">
              <a:defRPr/>
            </a:pPr>
            <a:r>
              <a:rPr lang="es-ES" altLang="es-ES" sz="24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</a:t>
            </a:r>
            <a:r>
              <a:rPr lang="es-ES" altLang="es-ES" sz="2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SAUCE: paisaje de ribera</a:t>
            </a:r>
          </a:p>
        </p:txBody>
      </p:sp>
      <p:pic>
        <p:nvPicPr>
          <p:cNvPr id="70659" name="Picture 4" descr="LJR04LLanto-del-sauce-g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981075"/>
            <a:ext cx="7345362" cy="55102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274638"/>
            <a:ext cx="8229600" cy="644525"/>
          </a:xfrm>
        </p:spPr>
        <p:txBody>
          <a:bodyPr/>
          <a:lstStyle/>
          <a:p>
            <a:pPr eaLnBrk="1" hangingPunct="1">
              <a:defRPr/>
            </a:pPr>
            <a:r>
              <a:rPr lang="es-ES" altLang="es-ES" sz="24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</a:t>
            </a:r>
            <a:r>
              <a:rPr lang="es-ES" altLang="es-ES" sz="2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CHOPO: paisaje de ribera</a:t>
            </a:r>
          </a:p>
        </p:txBody>
      </p:sp>
      <p:pic>
        <p:nvPicPr>
          <p:cNvPr id="71683" name="Picture 4" descr="chopo1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438" y="1052513"/>
            <a:ext cx="3952875" cy="5270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lum bright="3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765175"/>
            <a:ext cx="6245225" cy="468471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4067175" y="5805488"/>
            <a:ext cx="163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1800" b="1"/>
              <a:t>Efecto Foehn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72708" name="Picture 4" descr="Vegetacionde riber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33375"/>
            <a:ext cx="8208963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Rectangle 6"/>
          <p:cNvSpPr>
            <a:spLocks noChangeArrowheads="1"/>
          </p:cNvSpPr>
          <p:nvPr/>
        </p:nvSpPr>
        <p:spPr bwMode="auto">
          <a:xfrm>
            <a:off x="611188" y="692150"/>
            <a:ext cx="4608512" cy="7207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400"/>
              <a:t>MATORRAL DE RIBERA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73731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333375"/>
            <a:ext cx="8569325" cy="6119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050"/>
            <a:ext cx="6419850" cy="509588"/>
          </a:xfrm>
        </p:spPr>
        <p:txBody>
          <a:bodyPr/>
          <a:lstStyle/>
          <a:p>
            <a:pPr eaLnBrk="1" hangingPunct="1"/>
            <a:r>
              <a:rPr lang="es-ES" altLang="es-ES" sz="2400" b="1"/>
              <a:t>3.4</a:t>
            </a:r>
            <a:r>
              <a:rPr lang="es-ES" altLang="es-ES" sz="2400"/>
              <a:t>. </a:t>
            </a:r>
            <a:r>
              <a:rPr lang="es-ES" altLang="es-ES" sz="2400" b="1"/>
              <a:t>PAISAJES VEGETALES DE MONTAÑA</a:t>
            </a:r>
          </a:p>
        </p:txBody>
      </p:sp>
      <p:sp>
        <p:nvSpPr>
          <p:cNvPr id="74755" name="Rectangle 5"/>
          <p:cNvSpPr>
            <a:spLocks noChangeArrowheads="1"/>
          </p:cNvSpPr>
          <p:nvPr/>
        </p:nvSpPr>
        <p:spPr bwMode="auto">
          <a:xfrm>
            <a:off x="0" y="0"/>
            <a:ext cx="9144000" cy="850900"/>
          </a:xfrm>
          <a:prstGeom prst="rect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800">
                <a:solidFill>
                  <a:schemeClr val="tx2"/>
                </a:solidFill>
              </a:rPr>
              <a:t>3</a:t>
            </a:r>
            <a:r>
              <a:rPr lang="es-ES" altLang="es-ES" sz="2800" b="1">
                <a:solidFill>
                  <a:schemeClr val="tx2"/>
                </a:solidFill>
              </a:rPr>
              <a:t>. </a:t>
            </a:r>
            <a:r>
              <a:rPr lang="es-ES" altLang="es-ES" sz="2800" b="1" u="sng">
                <a:solidFill>
                  <a:schemeClr val="tx2"/>
                </a:solidFill>
              </a:rPr>
              <a:t> FORMACIONES VEGETALES DE ESPAÑA</a:t>
            </a:r>
            <a:endParaRPr lang="es-ES" altLang="es-ES" sz="4400">
              <a:solidFill>
                <a:schemeClr val="tx2"/>
              </a:solidFill>
            </a:endParaRPr>
          </a:p>
        </p:txBody>
      </p:sp>
      <p:sp>
        <p:nvSpPr>
          <p:cNvPr id="14541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2708275"/>
            <a:ext cx="6408737" cy="3816350"/>
          </a:xfrm>
          <a:solidFill>
            <a:srgbClr val="F0FDA1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altLang="es-ES" sz="2000" b="1" u="sng"/>
              <a:t>Colino o</a:t>
            </a:r>
            <a:r>
              <a:rPr lang="es-ES" altLang="es-ES" sz="2000" u="sng"/>
              <a:t>  </a:t>
            </a:r>
            <a:r>
              <a:rPr lang="es-ES" altLang="es-ES" sz="2000" b="1" u="sng"/>
              <a:t>basal</a:t>
            </a:r>
            <a:r>
              <a:rPr lang="es-ES" altLang="es-ES" sz="2000" b="1"/>
              <a:t>: cultivos</a:t>
            </a:r>
            <a:r>
              <a:rPr lang="es-ES" altLang="es-ES" sz="2000"/>
              <a:t> o </a:t>
            </a:r>
            <a:r>
              <a:rPr lang="es-ES" altLang="es-ES" sz="2000" b="1"/>
              <a:t>matorral </a:t>
            </a:r>
            <a:r>
              <a:rPr lang="es-ES" altLang="es-ES" sz="2000"/>
              <a:t>en la región mediterránea o </a:t>
            </a:r>
            <a:r>
              <a:rPr lang="es-ES" altLang="es-ES" sz="2000" b="1"/>
              <a:t>prados </a:t>
            </a:r>
            <a:r>
              <a:rPr lang="es-ES" altLang="es-ES" sz="2000"/>
              <a:t>en la atlántica</a:t>
            </a:r>
            <a:endParaRPr lang="es-ES" altLang="es-ES" sz="2000" b="1"/>
          </a:p>
          <a:p>
            <a:pPr eaLnBrk="1" hangingPunct="1">
              <a:lnSpc>
                <a:spcPct val="90000"/>
              </a:lnSpc>
            </a:pPr>
            <a:r>
              <a:rPr lang="es-ES" altLang="es-ES" sz="2000" b="1" u="sng"/>
              <a:t>Montano</a:t>
            </a:r>
            <a:r>
              <a:rPr lang="es-ES" altLang="es-ES" sz="2000" b="1"/>
              <a:t>: encinas, robles,</a:t>
            </a:r>
            <a:r>
              <a:rPr lang="es-ES" altLang="es-ES" sz="2000"/>
              <a:t> </a:t>
            </a:r>
            <a:r>
              <a:rPr lang="es-ES" altLang="es-ES" sz="2000" b="1"/>
              <a:t> pinos</a:t>
            </a:r>
            <a:r>
              <a:rPr lang="es-ES" altLang="es-ES" sz="2000"/>
              <a:t> en montañas del interior o </a:t>
            </a:r>
            <a:r>
              <a:rPr lang="es-ES" altLang="es-ES" sz="2000" b="1"/>
              <a:t>prados o hayas</a:t>
            </a:r>
            <a:r>
              <a:rPr lang="es-ES" altLang="es-ES" sz="2000"/>
              <a:t> en las atlánticas</a:t>
            </a:r>
            <a:endParaRPr lang="es-ES" altLang="es-ES" sz="2000" b="1"/>
          </a:p>
          <a:p>
            <a:pPr eaLnBrk="1" hangingPunct="1">
              <a:lnSpc>
                <a:spcPct val="90000"/>
              </a:lnSpc>
            </a:pPr>
            <a:r>
              <a:rPr lang="es-ES" altLang="es-ES" sz="2000" b="1"/>
              <a:t> </a:t>
            </a:r>
            <a:r>
              <a:rPr lang="es-ES" altLang="es-ES" sz="2000" b="1" u="sng"/>
              <a:t>Subalpino</a:t>
            </a:r>
            <a:r>
              <a:rPr lang="es-ES" altLang="es-ES" sz="2000" b="1"/>
              <a:t>: coníferas,</a:t>
            </a:r>
            <a:r>
              <a:rPr lang="es-ES" altLang="es-ES" sz="2000"/>
              <a:t> </a:t>
            </a:r>
            <a:r>
              <a:rPr lang="es-ES" altLang="es-ES" sz="2000" b="1"/>
              <a:t>landas</a:t>
            </a:r>
            <a:r>
              <a:rPr lang="es-ES" altLang="es-ES" sz="2000"/>
              <a:t> en la región atlántica o  </a:t>
            </a:r>
            <a:r>
              <a:rPr lang="es-ES" altLang="es-ES" sz="2000" b="1"/>
              <a:t>matorral</a:t>
            </a:r>
            <a:r>
              <a:rPr lang="es-ES" altLang="es-ES" sz="2000"/>
              <a:t> en la mediterránea.</a:t>
            </a:r>
          </a:p>
          <a:p>
            <a:pPr eaLnBrk="1" hangingPunct="1">
              <a:lnSpc>
                <a:spcPct val="90000"/>
              </a:lnSpc>
            </a:pPr>
            <a:r>
              <a:rPr lang="es-ES" altLang="es-ES" sz="2000"/>
              <a:t>,</a:t>
            </a:r>
            <a:r>
              <a:rPr lang="es-ES" altLang="es-ES" sz="2000" b="1" u="sng"/>
              <a:t>Alpino</a:t>
            </a:r>
            <a:r>
              <a:rPr lang="es-ES" altLang="es-ES" sz="2000" b="1"/>
              <a:t>: pradera </a:t>
            </a:r>
            <a:r>
              <a:rPr lang="es-ES" altLang="es-ES" sz="2000"/>
              <a:t>natural en las montañas atlánticas o </a:t>
            </a:r>
            <a:r>
              <a:rPr lang="es-ES" altLang="es-ES" sz="2000" b="1"/>
              <a:t>matorral </a:t>
            </a:r>
            <a:r>
              <a:rPr lang="es-ES" altLang="es-ES" sz="2000"/>
              <a:t>en las mediterráneas</a:t>
            </a:r>
          </a:p>
          <a:p>
            <a:pPr eaLnBrk="1" hangingPunct="1">
              <a:lnSpc>
                <a:spcPct val="90000"/>
              </a:lnSpc>
            </a:pPr>
            <a:r>
              <a:rPr lang="es-ES" altLang="es-ES" sz="2000" b="1" u="sng"/>
              <a:t> Nival</a:t>
            </a:r>
            <a:r>
              <a:rPr lang="es-ES" altLang="es-ES" sz="2000" b="1"/>
              <a:t>: sin vegetación</a:t>
            </a:r>
            <a:r>
              <a:rPr lang="es-ES" altLang="es-ES" sz="2000"/>
              <a:t> generalmente.  A veces, en las rocas,  donde la nieve  no permanece, </a:t>
            </a:r>
            <a:r>
              <a:rPr lang="es-ES" altLang="es-ES" sz="2000" b="1"/>
              <a:t>musgos y líquenes</a:t>
            </a:r>
            <a:r>
              <a:rPr lang="es-ES" altLang="es-ES" sz="2000"/>
              <a:t> o especies de flores</a:t>
            </a:r>
            <a:endParaRPr lang="es-ES" altLang="es-ES" sz="2000" b="1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1484313"/>
            <a:ext cx="9144000" cy="792162"/>
          </a:xfrm>
          <a:prstGeom prst="rect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endParaRPr lang="es-ES_tradnl" altLang="es-ES" sz="1900" b="1"/>
          </a:p>
          <a:p>
            <a:pPr eaLnBrk="1" hangingPunct="1">
              <a:buFontTx/>
              <a:buChar char="-"/>
            </a:pPr>
            <a:r>
              <a:rPr lang="es-ES_tradnl" altLang="es-ES" sz="1900" b="1"/>
              <a:t>En las elevadas montañas de la Cordillera Cantábrica, Pirineos. Sistema </a:t>
            </a:r>
          </a:p>
          <a:p>
            <a:pPr eaLnBrk="1" hangingPunct="1"/>
            <a:r>
              <a:rPr lang="es-ES_tradnl" altLang="es-ES" sz="1900" b="1"/>
              <a:t>Ibérico, Sistema Central, Montes de Toledo, Cordilleras Béticas</a:t>
            </a:r>
          </a:p>
          <a:p>
            <a:pPr eaLnBrk="1" hangingPunct="1"/>
            <a:endParaRPr lang="es-ES_tradnl" altLang="es-ES" sz="800" b="1"/>
          </a:p>
          <a:p>
            <a:pPr eaLnBrk="1" hangingPunct="1"/>
            <a:r>
              <a:rPr lang="es-ES_tradnl" altLang="es-ES" sz="1900" b="1"/>
              <a:t>- La vegetación se divide en PISOS según la altura, la orientación  y la latitud.</a:t>
            </a:r>
            <a:r>
              <a:rPr lang="es-ES_tradnl" altLang="es-ES" b="1"/>
              <a:t> </a:t>
            </a:r>
            <a:endParaRPr lang="es-ES" altLang="es-E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5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45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54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5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5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5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5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454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715963"/>
          </a:xfrm>
        </p:spPr>
        <p:txBody>
          <a:bodyPr/>
          <a:lstStyle/>
          <a:p>
            <a:pPr eaLnBrk="1" hangingPunct="1">
              <a:defRPr/>
            </a:pPr>
            <a:r>
              <a:rPr lang="es-ES_tradnl" altLang="es-E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La vegetación de montaña en España</a:t>
            </a:r>
            <a:r>
              <a:rPr lang="es-ES_tradnl" altLang="es-ES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84582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Oval 4"/>
          <p:cNvSpPr>
            <a:spLocks noChangeArrowheads="1"/>
          </p:cNvSpPr>
          <p:nvPr/>
        </p:nvSpPr>
        <p:spPr bwMode="auto">
          <a:xfrm rot="1091283">
            <a:off x="5867400" y="2057400"/>
            <a:ext cx="2057400" cy="152400"/>
          </a:xfrm>
          <a:prstGeom prst="ellips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75781" name="Oval 5"/>
          <p:cNvSpPr>
            <a:spLocks noChangeArrowheads="1"/>
          </p:cNvSpPr>
          <p:nvPr/>
        </p:nvSpPr>
        <p:spPr bwMode="auto">
          <a:xfrm>
            <a:off x="5029200" y="5181600"/>
            <a:ext cx="381000" cy="304800"/>
          </a:xfrm>
          <a:prstGeom prst="ellips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75782" name="Oval 6"/>
          <p:cNvSpPr>
            <a:spLocks noChangeArrowheads="1"/>
          </p:cNvSpPr>
          <p:nvPr/>
        </p:nvSpPr>
        <p:spPr bwMode="auto">
          <a:xfrm rot="-2205039">
            <a:off x="6019800" y="2895600"/>
            <a:ext cx="242888" cy="609600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75783" name="Oval 7"/>
          <p:cNvSpPr>
            <a:spLocks noChangeArrowheads="1"/>
          </p:cNvSpPr>
          <p:nvPr/>
        </p:nvSpPr>
        <p:spPr bwMode="auto">
          <a:xfrm>
            <a:off x="5257800" y="2438400"/>
            <a:ext cx="381000" cy="304800"/>
          </a:xfrm>
          <a:prstGeom prst="ellips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75784" name="Oval 8"/>
          <p:cNvSpPr>
            <a:spLocks noChangeArrowheads="1"/>
          </p:cNvSpPr>
          <p:nvPr/>
        </p:nvSpPr>
        <p:spPr bwMode="auto">
          <a:xfrm>
            <a:off x="3810000" y="1752600"/>
            <a:ext cx="1219200" cy="228600"/>
          </a:xfrm>
          <a:prstGeom prst="ellips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75785" name="Oval 9"/>
          <p:cNvSpPr>
            <a:spLocks noChangeArrowheads="1"/>
          </p:cNvSpPr>
          <p:nvPr/>
        </p:nvSpPr>
        <p:spPr bwMode="auto">
          <a:xfrm rot="-2297410">
            <a:off x="3962400" y="3124200"/>
            <a:ext cx="1295400" cy="228600"/>
          </a:xfrm>
          <a:prstGeom prst="ellips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533400" y="1143000"/>
            <a:ext cx="1447800" cy="914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533400" y="2438400"/>
            <a:ext cx="1447800" cy="6858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76803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333375"/>
            <a:ext cx="8362950" cy="6264275"/>
          </a:xfrm>
        </p:spPr>
      </p:pic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7092950" y="2636838"/>
            <a:ext cx="1295400" cy="57626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/>
              <a:t>(Sierra </a:t>
            </a:r>
          </a:p>
          <a:p>
            <a:pPr algn="ctr" eaLnBrk="1" hangingPunct="1"/>
            <a:r>
              <a:rPr lang="es-ES" altLang="es-ES"/>
              <a:t>de Madrid)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6948488" y="3644900"/>
            <a:ext cx="1584325" cy="165576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b="1">
                <a:solidFill>
                  <a:schemeClr val="bg1"/>
                </a:solidFill>
              </a:rPr>
              <a:t>Precipitaciones</a:t>
            </a:r>
          </a:p>
          <a:p>
            <a:pPr algn="ctr" eaLnBrk="1" hangingPunct="1"/>
            <a:r>
              <a:rPr lang="es-ES" altLang="es-ES" b="1">
                <a:solidFill>
                  <a:schemeClr val="bg1"/>
                </a:solidFill>
              </a:rPr>
              <a:t>abundantes.</a:t>
            </a:r>
          </a:p>
          <a:p>
            <a:pPr algn="ctr" eaLnBrk="1" hangingPunct="1"/>
            <a:r>
              <a:rPr lang="es-ES" altLang="es-ES" b="1">
                <a:solidFill>
                  <a:schemeClr val="bg1"/>
                </a:solidFill>
              </a:rPr>
              <a:t>En invierno</a:t>
            </a:r>
          </a:p>
          <a:p>
            <a:pPr algn="ctr" eaLnBrk="1" hangingPunct="1"/>
            <a:r>
              <a:rPr lang="es-ES" altLang="es-ES" b="1">
                <a:solidFill>
                  <a:schemeClr val="bg1"/>
                </a:solidFill>
              </a:rPr>
              <a:t>en forma</a:t>
            </a:r>
          </a:p>
          <a:p>
            <a:pPr algn="ctr" eaLnBrk="1" hangingPunct="1"/>
            <a:r>
              <a:rPr lang="es-ES" altLang="es-ES" b="1">
                <a:solidFill>
                  <a:schemeClr val="bg1"/>
                </a:solidFill>
              </a:rPr>
              <a:t>de nieve</a:t>
            </a:r>
          </a:p>
        </p:txBody>
      </p:sp>
      <p:sp>
        <p:nvSpPr>
          <p:cNvPr id="76806" name="Rectangle 7"/>
          <p:cNvSpPr>
            <a:spLocks noChangeArrowheads="1"/>
          </p:cNvSpPr>
          <p:nvPr/>
        </p:nvSpPr>
        <p:spPr bwMode="auto">
          <a:xfrm>
            <a:off x="323850" y="2060575"/>
            <a:ext cx="935038" cy="1800225"/>
          </a:xfrm>
          <a:prstGeom prst="rect">
            <a:avLst/>
          </a:prstGeom>
          <a:solidFill>
            <a:schemeClr val="accent1">
              <a:alpha val="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b="1"/>
              <a:t>In</a:t>
            </a:r>
            <a:r>
              <a:rPr lang="es-ES" altLang="es-ES" b="1">
                <a:solidFill>
                  <a:schemeClr val="bg1"/>
                </a:solidFill>
              </a:rPr>
              <a:t>viernos</a:t>
            </a:r>
          </a:p>
          <a:p>
            <a:pPr algn="ctr" eaLnBrk="1" hangingPunct="1"/>
            <a:r>
              <a:rPr lang="es-ES" altLang="es-ES" b="1"/>
              <a:t>m</a:t>
            </a:r>
            <a:r>
              <a:rPr lang="es-ES" altLang="es-ES" b="1">
                <a:solidFill>
                  <a:schemeClr val="bg1"/>
                </a:solidFill>
              </a:rPr>
              <a:t>uy fríos</a:t>
            </a:r>
          </a:p>
          <a:p>
            <a:pPr algn="ctr" eaLnBrk="1" hangingPunct="1"/>
            <a:r>
              <a:rPr lang="es-ES" altLang="es-ES" b="1"/>
              <a:t>V</a:t>
            </a:r>
            <a:r>
              <a:rPr lang="es-ES" altLang="es-ES" b="1">
                <a:solidFill>
                  <a:schemeClr val="bg1"/>
                </a:solidFill>
              </a:rPr>
              <a:t>eranos</a:t>
            </a:r>
          </a:p>
          <a:p>
            <a:pPr algn="ctr" eaLnBrk="1" hangingPunct="1"/>
            <a:r>
              <a:rPr lang="es-ES" altLang="es-ES" b="1"/>
              <a:t>f</a:t>
            </a:r>
            <a:r>
              <a:rPr lang="es-ES" altLang="es-ES" b="1">
                <a:solidFill>
                  <a:schemeClr val="bg1"/>
                </a:solidFill>
              </a:rPr>
              <a:t>rescos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MP01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938213"/>
            <a:ext cx="9077325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Rectangle 4"/>
          <p:cNvSpPr>
            <a:spLocks noChangeArrowheads="1"/>
          </p:cNvSpPr>
          <p:nvPr/>
        </p:nvSpPr>
        <p:spPr bwMode="auto">
          <a:xfrm>
            <a:off x="1619250" y="404813"/>
            <a:ext cx="51847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000" b="1"/>
              <a:t>PAISAJE DE MONTAÑA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78851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333375"/>
            <a:ext cx="8229600" cy="5975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79876" name="Picture 5" descr="cliserie cantábr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8064500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357313" y="142875"/>
            <a:ext cx="7499350" cy="909638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s-ES" altLang="es-E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Cliseries</a:t>
            </a:r>
          </a:p>
        </p:txBody>
      </p:sp>
      <p:pic>
        <p:nvPicPr>
          <p:cNvPr id="8" name="7 Imagen" descr="betica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8" t="8305" r="4300" b="3091"/>
          <a:stretch>
            <a:fillRect/>
          </a:stretch>
        </p:blipFill>
        <p:spPr bwMode="auto">
          <a:xfrm>
            <a:off x="5003800" y="3789363"/>
            <a:ext cx="3930650" cy="273526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3 Marcador de contenido" descr="untitled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4" t="5991" r="3496" b="7144"/>
          <a:stretch>
            <a:fillRect/>
          </a:stretch>
        </p:blipFill>
        <p:spPr bwMode="auto">
          <a:xfrm>
            <a:off x="684213" y="1052513"/>
            <a:ext cx="3743325" cy="24479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10 Imagen" descr="sistemacentral.bm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1" t="5656" r="1459" b="6657"/>
          <a:stretch>
            <a:fillRect/>
          </a:stretch>
        </p:blipFill>
        <p:spPr bwMode="auto">
          <a:xfrm>
            <a:off x="611188" y="3933825"/>
            <a:ext cx="4073525" cy="251936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11 Imagen" descr="pirenaica.bmp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8" t="5991" r="3017" b="7144"/>
          <a:stretch>
            <a:fillRect/>
          </a:stretch>
        </p:blipFill>
        <p:spPr bwMode="auto">
          <a:xfrm>
            <a:off x="4716463" y="785813"/>
            <a:ext cx="4281487" cy="27146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81923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333375"/>
            <a:ext cx="8229600" cy="6048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2 CuadroTexto"/>
          <p:cNvSpPr txBox="1">
            <a:spLocks noChangeArrowheads="1"/>
          </p:cNvSpPr>
          <p:nvPr/>
        </p:nvSpPr>
        <p:spPr bwMode="auto">
          <a:xfrm>
            <a:off x="3203575" y="765175"/>
            <a:ext cx="23764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2000" b="1"/>
              <a:t>EL SUELO</a:t>
            </a:r>
          </a:p>
        </p:txBody>
      </p:sp>
      <p:pic>
        <p:nvPicPr>
          <p:cNvPr id="4" name="27 Imagen" descr="formacion_suel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" t="6590" r="5470" b="7726"/>
          <a:stretch>
            <a:fillRect/>
          </a:stretch>
        </p:blipFill>
        <p:spPr bwMode="auto">
          <a:xfrm>
            <a:off x="2214563" y="2143125"/>
            <a:ext cx="6715125" cy="435768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5 Rectángulo"/>
          <p:cNvSpPr>
            <a:spLocks noChangeArrowheads="1"/>
          </p:cNvSpPr>
          <p:nvPr/>
        </p:nvSpPr>
        <p:spPr bwMode="auto">
          <a:xfrm>
            <a:off x="2143125" y="1500188"/>
            <a:ext cx="53578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es-ES" sz="1800"/>
              <a:t>El </a:t>
            </a:r>
            <a:r>
              <a:rPr lang="es-ES" altLang="es-ES" sz="1800" b="1"/>
              <a:t>suelo</a:t>
            </a:r>
            <a:r>
              <a:rPr lang="es-ES" altLang="es-ES" sz="1800"/>
              <a:t> procede de la interacción de dos mundos diferentes, la litosfera y la atmósfera, y biosfera. </a:t>
            </a:r>
          </a:p>
        </p:txBody>
      </p:sp>
      <p:sp>
        <p:nvSpPr>
          <p:cNvPr id="9221" name="6 Rectángulo"/>
          <p:cNvSpPr>
            <a:spLocks noChangeArrowheads="1"/>
          </p:cNvSpPr>
          <p:nvPr/>
        </p:nvSpPr>
        <p:spPr bwMode="auto">
          <a:xfrm>
            <a:off x="71438" y="2071688"/>
            <a:ext cx="22860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1800"/>
              <a:t>El suelo </a:t>
            </a:r>
            <a:r>
              <a:rPr lang="es-ES" altLang="es-ES" sz="1800" b="1"/>
              <a:t>resulta de </a:t>
            </a:r>
            <a:r>
              <a:rPr lang="es-ES" altLang="es-ES" sz="1800"/>
              <a:t>la descomposición de la roca madre</a:t>
            </a:r>
            <a:r>
              <a:rPr lang="es-ES" altLang="es-ES" sz="1800" i="1"/>
              <a:t>,</a:t>
            </a:r>
            <a:r>
              <a:rPr lang="es-ES" altLang="es-ES" sz="1800"/>
              <a:t> por factores climáticos y la acción de los seres vivos.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ES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1800"/>
              <a:t>Se compone de capas u </a:t>
            </a:r>
            <a:r>
              <a:rPr lang="es-ES" altLang="es-ES" sz="1800" b="1"/>
              <a:t>horizontes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ES" sz="1800"/>
              <a:t>(a, b, c, d)</a:t>
            </a:r>
          </a:p>
        </p:txBody>
      </p:sp>
      <p:cxnSp>
        <p:nvCxnSpPr>
          <p:cNvPr id="9222" name="8 Forma"/>
          <p:cNvCxnSpPr>
            <a:cxnSpLocks noChangeShapeType="1"/>
            <a:stCxn id="9221" idx="0"/>
            <a:endCxn id="9220" idx="1"/>
          </p:cNvCxnSpPr>
          <p:nvPr/>
        </p:nvCxnSpPr>
        <p:spPr bwMode="auto">
          <a:xfrm rot="5400000" flipH="1" flipV="1">
            <a:off x="1554957" y="1483519"/>
            <a:ext cx="247650" cy="928687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abe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60350"/>
            <a:ext cx="297973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7" name="Picture 3" descr="abeto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0"/>
            <a:ext cx="2465387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8" name="Picture 4" descr="pino_negr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89363"/>
            <a:ext cx="222567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9" name="Picture 5" descr="pinosilvest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789363"/>
            <a:ext cx="2132012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0" name="Picture 6" descr="rododendr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076700"/>
            <a:ext cx="2879725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39" name="Text Box 7"/>
          <p:cNvSpPr txBox="1">
            <a:spLocks noChangeArrowheads="1"/>
          </p:cNvSpPr>
          <p:nvPr/>
        </p:nvSpPr>
        <p:spPr bwMode="auto">
          <a:xfrm>
            <a:off x="3276600" y="6308725"/>
            <a:ext cx="2590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1400" b="1"/>
              <a:t>RODODENDRO</a:t>
            </a:r>
          </a:p>
        </p:txBody>
      </p:sp>
      <p:sp>
        <p:nvSpPr>
          <p:cNvPr id="146440" name="Text Box 8"/>
          <p:cNvSpPr txBox="1">
            <a:spLocks noChangeArrowheads="1"/>
          </p:cNvSpPr>
          <p:nvPr/>
        </p:nvSpPr>
        <p:spPr bwMode="auto">
          <a:xfrm>
            <a:off x="7092950" y="404813"/>
            <a:ext cx="1511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ABETOS</a:t>
            </a:r>
          </a:p>
        </p:txBody>
      </p:sp>
      <p:sp>
        <p:nvSpPr>
          <p:cNvPr id="146441" name="Text Box 9"/>
          <p:cNvSpPr txBox="1">
            <a:spLocks noChangeArrowheads="1"/>
          </p:cNvSpPr>
          <p:nvPr/>
        </p:nvSpPr>
        <p:spPr bwMode="auto">
          <a:xfrm>
            <a:off x="7667625" y="3357563"/>
            <a:ext cx="1152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PINOS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9" grpId="0"/>
      <p:bldP spid="146440" grpId="0"/>
      <p:bldP spid="146441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83971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60350"/>
            <a:ext cx="8229600" cy="6121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1 Título"/>
          <p:cNvSpPr>
            <a:spLocks noGrp="1"/>
          </p:cNvSpPr>
          <p:nvPr>
            <p:ph type="title" idx="4294967295"/>
          </p:nvPr>
        </p:nvSpPr>
        <p:spPr/>
        <p:txBody>
          <a:bodyPr lIns="92075" tIns="46038" rIns="92075" bIns="46038"/>
          <a:lstStyle/>
          <a:p>
            <a:pPr eaLnBrk="1" hangingPunct="1"/>
            <a:endParaRPr lang="es-ES" altLang="es-ES"/>
          </a:p>
        </p:txBody>
      </p:sp>
      <p:pic>
        <p:nvPicPr>
          <p:cNvPr id="84995" name="Picture 2" descr="http://www.atlasdemurcia.com/contenido/Capitulo%20II/Flora%20vascular%20y%20vegetacion_Dir/Flora%20vascular%20y%20vegetacion_Picture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9" t="3181" r="1666" b="6599"/>
          <a:stretch>
            <a:fillRect/>
          </a:stretch>
        </p:blipFill>
        <p:spPr bwMode="auto">
          <a:xfrm>
            <a:off x="-203200" y="0"/>
            <a:ext cx="9399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323850" y="260350"/>
            <a:ext cx="1727200" cy="5048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400" b="1"/>
              <a:t>Matorral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8601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333375"/>
            <a:ext cx="8229600" cy="5975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" sz="4000"/>
              <a:t>Pradera alpina</a:t>
            </a:r>
            <a:br>
              <a:rPr lang="es-ES" altLang="es-ES" sz="4000"/>
            </a:br>
            <a:endParaRPr lang="es-ES" altLang="es-ES" sz="4000"/>
          </a:p>
        </p:txBody>
      </p:sp>
      <p:pic>
        <p:nvPicPr>
          <p:cNvPr id="87043" name="Picture 3" descr="Pradera alpina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150" y="836613"/>
            <a:ext cx="5545138" cy="6021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rupicul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49275"/>
            <a:ext cx="1730375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7" name="Picture 3" descr="rupiculas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196975"/>
            <a:ext cx="1843088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8" name="Picture 4" descr="lique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3860800"/>
            <a:ext cx="1700213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5" descr="rupiculas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836613"/>
            <a:ext cx="244792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0" name="Picture 6" descr="mus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00438"/>
            <a:ext cx="3168650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1" name="Picture 7" descr="rupiculas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6250"/>
            <a:ext cx="237648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2" name="Picture 8" descr="liquenes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716338"/>
            <a:ext cx="19431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465" name="Text Box 9"/>
          <p:cNvSpPr txBox="1">
            <a:spLocks noChangeArrowheads="1"/>
          </p:cNvSpPr>
          <p:nvPr/>
        </p:nvSpPr>
        <p:spPr bwMode="auto">
          <a:xfrm>
            <a:off x="2124075" y="2708275"/>
            <a:ext cx="41036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1600" b="1"/>
              <a:t>PLANTAS RUPÍCULAS (</a:t>
            </a:r>
            <a:r>
              <a:rPr lang="es-ES" altLang="es-ES" sz="1600"/>
              <a:t>las que se desarrollan entre las rocas) </a:t>
            </a:r>
            <a:endParaRPr lang="es-ES" altLang="es-ES" sz="1600" b="1"/>
          </a:p>
        </p:txBody>
      </p:sp>
      <p:sp>
        <p:nvSpPr>
          <p:cNvPr id="147466" name="Text Box 10"/>
          <p:cNvSpPr txBox="1">
            <a:spLocks noChangeArrowheads="1"/>
          </p:cNvSpPr>
          <p:nvPr/>
        </p:nvSpPr>
        <p:spPr bwMode="auto">
          <a:xfrm>
            <a:off x="1331913" y="5949950"/>
            <a:ext cx="1800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1400" b="1"/>
              <a:t>MUSGO</a:t>
            </a:r>
          </a:p>
        </p:txBody>
      </p:sp>
      <p:sp>
        <p:nvSpPr>
          <p:cNvPr id="147467" name="Text Box 11"/>
          <p:cNvSpPr txBox="1">
            <a:spLocks noChangeArrowheads="1"/>
          </p:cNvSpPr>
          <p:nvPr/>
        </p:nvSpPr>
        <p:spPr bwMode="auto">
          <a:xfrm>
            <a:off x="6011863" y="5734050"/>
            <a:ext cx="1584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1400" b="1"/>
              <a:t>LÍQUENES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5" grpId="0"/>
      <p:bldP spid="147466" grpId="0"/>
      <p:bldP spid="147467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" sz="4000"/>
              <a:t>Musgo</a:t>
            </a:r>
            <a:br>
              <a:rPr lang="es-ES" altLang="es-ES" sz="4000"/>
            </a:br>
            <a:endParaRPr lang="es-ES" altLang="es-ES" sz="4000"/>
          </a:p>
        </p:txBody>
      </p:sp>
      <p:pic>
        <p:nvPicPr>
          <p:cNvPr id="89091" name="Picture 3" descr="musgo2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908050"/>
            <a:ext cx="8353425" cy="5949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" sz="4000"/>
              <a:t>Liquen</a:t>
            </a:r>
            <a:br>
              <a:rPr lang="es-ES" altLang="es-ES" sz="4000"/>
            </a:br>
            <a:endParaRPr lang="es-ES" altLang="es-ES" sz="4000"/>
          </a:p>
        </p:txBody>
      </p:sp>
      <p:pic>
        <p:nvPicPr>
          <p:cNvPr id="90115" name="Picture 3" descr="liquen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881063"/>
            <a:ext cx="8353425" cy="5967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PRECIPITACIONES ANUALES EN LAS ISLAS CANARI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5038"/>
            <a:ext cx="9144000" cy="389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39" name="Rectangle 4"/>
          <p:cNvSpPr>
            <a:spLocks noChangeArrowheads="1"/>
          </p:cNvSpPr>
          <p:nvPr/>
        </p:nvSpPr>
        <p:spPr bwMode="auto">
          <a:xfrm>
            <a:off x="0" y="0"/>
            <a:ext cx="9144000" cy="850900"/>
          </a:xfrm>
          <a:prstGeom prst="rect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800">
                <a:solidFill>
                  <a:schemeClr val="tx2"/>
                </a:solidFill>
              </a:rPr>
              <a:t>3</a:t>
            </a:r>
            <a:r>
              <a:rPr lang="es-ES" altLang="es-ES" sz="2800" b="1">
                <a:solidFill>
                  <a:schemeClr val="tx2"/>
                </a:solidFill>
              </a:rPr>
              <a:t>. </a:t>
            </a:r>
            <a:r>
              <a:rPr lang="es-ES" altLang="es-ES" sz="2800" b="1" u="sng">
                <a:solidFill>
                  <a:schemeClr val="tx2"/>
                </a:solidFill>
              </a:rPr>
              <a:t>FORMACIONES VEGETALES DE ESPAÑA</a:t>
            </a:r>
            <a:endParaRPr lang="es-ES" altLang="es-ES" sz="4400">
              <a:solidFill>
                <a:schemeClr val="tx2"/>
              </a:solidFill>
            </a:endParaRPr>
          </a:p>
        </p:txBody>
      </p:sp>
      <p:sp>
        <p:nvSpPr>
          <p:cNvPr id="91140" name="Rectangle 5"/>
          <p:cNvSpPr>
            <a:spLocks noChangeArrowheads="1"/>
          </p:cNvSpPr>
          <p:nvPr/>
        </p:nvSpPr>
        <p:spPr bwMode="auto">
          <a:xfrm>
            <a:off x="0" y="908050"/>
            <a:ext cx="74517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400" b="1">
                <a:solidFill>
                  <a:schemeClr val="tx2"/>
                </a:solidFill>
              </a:rPr>
              <a:t>        3.5</a:t>
            </a:r>
            <a:r>
              <a:rPr lang="es-ES" altLang="es-ES" sz="2400">
                <a:solidFill>
                  <a:schemeClr val="tx2"/>
                </a:solidFill>
              </a:rPr>
              <a:t>. </a:t>
            </a:r>
            <a:r>
              <a:rPr lang="es-ES" altLang="es-ES" sz="2400" b="1">
                <a:solidFill>
                  <a:schemeClr val="tx2"/>
                </a:solidFill>
              </a:rPr>
              <a:t>EL PAISAJE DE LAS ISLAS CANARIAS</a:t>
            </a:r>
          </a:p>
        </p:txBody>
      </p:sp>
      <p:sp>
        <p:nvSpPr>
          <p:cNvPr id="91141" name="Rectangle 6"/>
          <p:cNvSpPr>
            <a:spLocks noChangeArrowheads="1"/>
          </p:cNvSpPr>
          <p:nvPr/>
        </p:nvSpPr>
        <p:spPr bwMode="auto">
          <a:xfrm>
            <a:off x="468313" y="1508125"/>
            <a:ext cx="79200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s-ES_tradnl" altLang="es-ES" sz="2200"/>
              <a:t> Por su latitud  pertenece a la </a:t>
            </a:r>
            <a:r>
              <a:rPr lang="es-ES_tradnl" altLang="es-ES" sz="2200" b="1" u="sng">
                <a:solidFill>
                  <a:schemeClr val="tx2"/>
                </a:solidFill>
              </a:rPr>
              <a:t>región macaronésica</a:t>
            </a:r>
            <a:r>
              <a:rPr lang="es-ES_tradnl" altLang="es-ES" sz="2200" b="1">
                <a:solidFill>
                  <a:schemeClr val="tx2"/>
                </a:solidFill>
              </a:rPr>
              <a:t>, </a:t>
            </a:r>
            <a:r>
              <a:rPr lang="es-ES_tradnl" altLang="es-ES" sz="2200">
                <a:solidFill>
                  <a:schemeClr val="tx2"/>
                </a:solidFill>
              </a:rPr>
              <a:t>con un clima subtropical árido</a:t>
            </a:r>
            <a:endParaRPr lang="es-ES" altLang="es-ES" sz="22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5" descr="climogrma de Las Palmas deGran Canar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76250"/>
            <a:ext cx="6481762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3" name="Rectangle 6"/>
          <p:cNvSpPr>
            <a:spLocks noChangeArrowheads="1"/>
          </p:cNvSpPr>
          <p:nvPr/>
        </p:nvSpPr>
        <p:spPr bwMode="auto">
          <a:xfrm>
            <a:off x="7092950" y="1844675"/>
            <a:ext cx="1655763" cy="11525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/>
              <a:t>Precipitaciones</a:t>
            </a:r>
          </a:p>
          <a:p>
            <a:pPr algn="ctr" eaLnBrk="1" hangingPunct="1"/>
            <a:r>
              <a:rPr lang="es-ES" altLang="es-ES"/>
              <a:t>escasas</a:t>
            </a:r>
          </a:p>
        </p:txBody>
      </p:sp>
      <p:sp>
        <p:nvSpPr>
          <p:cNvPr id="92164" name="Rectangle 8"/>
          <p:cNvSpPr>
            <a:spLocks noChangeArrowheads="1"/>
          </p:cNvSpPr>
          <p:nvPr/>
        </p:nvSpPr>
        <p:spPr bwMode="auto">
          <a:xfrm>
            <a:off x="179388" y="1989138"/>
            <a:ext cx="1296987" cy="165576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/>
              <a:t>Inviernos</a:t>
            </a:r>
          </a:p>
          <a:p>
            <a:pPr algn="ctr" eaLnBrk="1" hangingPunct="1"/>
            <a:r>
              <a:rPr lang="es-ES" altLang="es-ES"/>
              <a:t>muy suaves</a:t>
            </a:r>
          </a:p>
          <a:p>
            <a:pPr algn="ctr" eaLnBrk="1" hangingPunct="1"/>
            <a:r>
              <a:rPr lang="es-ES" altLang="es-ES"/>
              <a:t>Veranos no </a:t>
            </a:r>
          </a:p>
          <a:p>
            <a:pPr algn="ctr" eaLnBrk="1" hangingPunct="1"/>
            <a:r>
              <a:rPr lang="es-ES" altLang="es-ES"/>
              <a:t>demasiado </a:t>
            </a:r>
          </a:p>
          <a:p>
            <a:pPr algn="ctr" eaLnBrk="1" hangingPunct="1"/>
            <a:r>
              <a:rPr lang="es-ES" altLang="es-ES"/>
              <a:t>calurosos</a:t>
            </a:r>
          </a:p>
        </p:txBody>
      </p:sp>
      <p:sp>
        <p:nvSpPr>
          <p:cNvPr id="92165" name="Rectangle 9"/>
          <p:cNvSpPr>
            <a:spLocks noChangeArrowheads="1"/>
          </p:cNvSpPr>
          <p:nvPr/>
        </p:nvSpPr>
        <p:spPr bwMode="auto">
          <a:xfrm>
            <a:off x="1258888" y="333375"/>
            <a:ext cx="6480175" cy="431800"/>
          </a:xfrm>
          <a:prstGeom prst="rect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300" b="1"/>
              <a:t>CLIMA DE CANARIAS: SUBTROPICAL ÁRIDO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pPr eaLnBrk="1" hangingPunct="1"/>
            <a:r>
              <a:rPr lang="es-ES" altLang="es-ES" sz="2400"/>
              <a:t>Pisos u horizontes del suelo</a:t>
            </a: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620713"/>
            <a:ext cx="5329237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4"/>
          <p:cNvSpPr>
            <a:spLocks noChangeArrowheads="1"/>
          </p:cNvSpPr>
          <p:nvPr/>
        </p:nvSpPr>
        <p:spPr bwMode="auto">
          <a:xfrm>
            <a:off x="0" y="0"/>
            <a:ext cx="9144000" cy="850900"/>
          </a:xfrm>
          <a:prstGeom prst="rect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800">
                <a:solidFill>
                  <a:schemeClr val="tx2"/>
                </a:solidFill>
              </a:rPr>
              <a:t>3</a:t>
            </a:r>
            <a:r>
              <a:rPr lang="es-ES" altLang="es-ES" sz="2800" b="1">
                <a:solidFill>
                  <a:schemeClr val="tx2"/>
                </a:solidFill>
              </a:rPr>
              <a:t>. </a:t>
            </a:r>
            <a:r>
              <a:rPr lang="es-ES" altLang="es-ES" sz="2800" b="1" u="sng">
                <a:solidFill>
                  <a:schemeClr val="tx2"/>
                </a:solidFill>
              </a:rPr>
              <a:t>FORMACIONES VEGETALES DE ESPAÑA</a:t>
            </a:r>
            <a:endParaRPr lang="es-ES" altLang="es-ES" sz="4400">
              <a:solidFill>
                <a:schemeClr val="tx2"/>
              </a:solidFill>
            </a:endParaRPr>
          </a:p>
        </p:txBody>
      </p:sp>
      <p:sp>
        <p:nvSpPr>
          <p:cNvPr id="93187" name="Rectangle 5"/>
          <p:cNvSpPr>
            <a:spLocks noChangeArrowheads="1"/>
          </p:cNvSpPr>
          <p:nvPr/>
        </p:nvSpPr>
        <p:spPr bwMode="auto">
          <a:xfrm>
            <a:off x="0" y="908050"/>
            <a:ext cx="74517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2400" b="1">
                <a:solidFill>
                  <a:schemeClr val="tx2"/>
                </a:solidFill>
              </a:rPr>
              <a:t>3.5</a:t>
            </a:r>
            <a:r>
              <a:rPr lang="es-ES" altLang="es-ES" sz="2400">
                <a:solidFill>
                  <a:schemeClr val="tx2"/>
                </a:solidFill>
              </a:rPr>
              <a:t>. </a:t>
            </a:r>
            <a:r>
              <a:rPr lang="es-ES" altLang="es-ES" sz="2400" b="1">
                <a:solidFill>
                  <a:schemeClr val="tx2"/>
                </a:solidFill>
              </a:rPr>
              <a:t>EL PAISAJE DE LAS ISLAS CANARIAS</a:t>
            </a:r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395288" y="1412875"/>
            <a:ext cx="8424862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"/>
          </a:p>
          <a:p>
            <a:pPr eaLnBrk="1" hangingPunct="1">
              <a:buFontTx/>
              <a:buChar char="•"/>
            </a:pPr>
            <a:r>
              <a:rPr lang="es-ES_tradnl" altLang="es-ES"/>
              <a:t> </a:t>
            </a:r>
            <a:r>
              <a:rPr lang="es-ES_tradnl" altLang="es-ES" sz="2000"/>
              <a:t>En las Islas Canarias, factores como el clima subtropical árido, el suelo volcánico, su orientación a los vientos alisios y la altitud originan un paisaje con rasgos muy específicos, con abundancia de </a:t>
            </a:r>
            <a:r>
              <a:rPr lang="es-ES_tradnl" altLang="es-ES" sz="2000" b="1"/>
              <a:t>especies muy diversas y endémicas</a:t>
            </a:r>
            <a:r>
              <a:rPr lang="es-ES_tradnl" altLang="es-ES" sz="2000"/>
              <a:t> (propias, exclusivas) y el </a:t>
            </a:r>
            <a:r>
              <a:rPr lang="es-ES_tradnl" altLang="es-ES" sz="2000" b="1"/>
              <a:t>escalonamiento de la vegetación en pisos</a:t>
            </a:r>
            <a:r>
              <a:rPr lang="es-ES_tradnl" altLang="es-ES" sz="2000"/>
              <a:t> (salvo en las islas de Lanzarote y Fuerteventura) </a:t>
            </a:r>
          </a:p>
        </p:txBody>
      </p:sp>
      <p:grpSp>
        <p:nvGrpSpPr>
          <p:cNvPr id="151559" name="Group 7"/>
          <p:cNvGrpSpPr>
            <a:grpSpLocks/>
          </p:cNvGrpSpPr>
          <p:nvPr/>
        </p:nvGrpSpPr>
        <p:grpSpPr bwMode="auto">
          <a:xfrm>
            <a:off x="611188" y="3644900"/>
            <a:ext cx="990600" cy="2514600"/>
            <a:chOff x="720" y="2496"/>
            <a:chExt cx="624" cy="1584"/>
          </a:xfrm>
        </p:grpSpPr>
        <p:sp>
          <p:nvSpPr>
            <p:cNvPr id="93200" name="AutoShape 8"/>
            <p:cNvSpPr>
              <a:spLocks noChangeArrowheads="1"/>
            </p:cNvSpPr>
            <p:nvPr/>
          </p:nvSpPr>
          <p:spPr bwMode="auto">
            <a:xfrm>
              <a:off x="720" y="2496"/>
              <a:ext cx="624" cy="158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s-ES_tradnl" altLang="es-ES_tradnl"/>
            </a:p>
          </p:txBody>
        </p:sp>
        <p:sp>
          <p:nvSpPr>
            <p:cNvPr id="93201" name="Line 9"/>
            <p:cNvSpPr>
              <a:spLocks noChangeShapeType="1"/>
            </p:cNvSpPr>
            <p:nvPr/>
          </p:nvSpPr>
          <p:spPr bwMode="auto">
            <a:xfrm>
              <a:off x="768" y="3936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_tradnl"/>
            </a:p>
          </p:txBody>
        </p:sp>
        <p:sp>
          <p:nvSpPr>
            <p:cNvPr id="93202" name="Line 10"/>
            <p:cNvSpPr>
              <a:spLocks noChangeShapeType="1"/>
            </p:cNvSpPr>
            <p:nvPr/>
          </p:nvSpPr>
          <p:spPr bwMode="auto">
            <a:xfrm>
              <a:off x="768" y="3744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_tradnl"/>
            </a:p>
          </p:txBody>
        </p:sp>
        <p:sp>
          <p:nvSpPr>
            <p:cNvPr id="93203" name="Line 11"/>
            <p:cNvSpPr>
              <a:spLocks noChangeShapeType="1"/>
            </p:cNvSpPr>
            <p:nvPr/>
          </p:nvSpPr>
          <p:spPr bwMode="auto">
            <a:xfrm>
              <a:off x="864" y="345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_tradnl"/>
            </a:p>
          </p:txBody>
        </p:sp>
        <p:sp>
          <p:nvSpPr>
            <p:cNvPr id="93204" name="Line 12"/>
            <p:cNvSpPr>
              <a:spLocks noChangeShapeType="1"/>
            </p:cNvSpPr>
            <p:nvPr/>
          </p:nvSpPr>
          <p:spPr bwMode="auto">
            <a:xfrm>
              <a:off x="912" y="3072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_tradnl"/>
            </a:p>
          </p:txBody>
        </p:sp>
      </p:grpSp>
      <p:sp>
        <p:nvSpPr>
          <p:cNvPr id="151565" name="Text Box 13"/>
          <p:cNvSpPr txBox="1">
            <a:spLocks noChangeArrowheads="1"/>
          </p:cNvSpPr>
          <p:nvPr/>
        </p:nvSpPr>
        <p:spPr bwMode="auto">
          <a:xfrm>
            <a:off x="3635375" y="3573463"/>
            <a:ext cx="5219700" cy="304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FontTx/>
              <a:buChar char="•"/>
            </a:pPr>
            <a:r>
              <a:rPr lang="es-ES_tradnl" altLang="es-ES" sz="1400" b="1" u="sng"/>
              <a:t>Piso  seco</a:t>
            </a:r>
            <a:r>
              <a:rPr lang="es-ES_tradnl" altLang="es-ES" sz="1400" b="1"/>
              <a:t> o supracanario</a:t>
            </a:r>
            <a:r>
              <a:rPr lang="es-ES_tradnl" altLang="es-ES" sz="1400"/>
              <a:t>: por encima de los 2200 m: </a:t>
            </a:r>
            <a:r>
              <a:rPr lang="es-ES_tradnl" altLang="es-ES" sz="1400" b="1"/>
              <a:t>matorral</a:t>
            </a:r>
            <a:r>
              <a:rPr lang="es-ES_tradnl" altLang="es-ES" sz="1400"/>
              <a:t>(retama…),</a:t>
            </a:r>
            <a:r>
              <a:rPr lang="es-ES_tradnl" altLang="es-ES" sz="1400" b="1"/>
              <a:t> pradera de montaña</a:t>
            </a:r>
            <a:r>
              <a:rPr lang="es-ES_tradnl" altLang="es-ES" sz="1400"/>
              <a:t> y </a:t>
            </a:r>
            <a:r>
              <a:rPr lang="es-ES_tradnl" altLang="es-ES" sz="1400" b="1"/>
              <a:t>flore</a:t>
            </a:r>
            <a:r>
              <a:rPr lang="es-ES_tradnl" altLang="es-ES" sz="1400"/>
              <a:t>s como la violeta del Teide.</a:t>
            </a:r>
          </a:p>
          <a:p>
            <a:pPr algn="just" eaLnBrk="1" hangingPunct="1">
              <a:buFontTx/>
              <a:buChar char="•"/>
            </a:pPr>
            <a:endParaRPr lang="es-ES_tradnl" altLang="es-ES" sz="1200"/>
          </a:p>
          <a:p>
            <a:pPr algn="just" eaLnBrk="1" hangingPunct="1">
              <a:buFontTx/>
              <a:buChar char="•"/>
            </a:pPr>
            <a:r>
              <a:rPr lang="es-ES_tradnl" altLang="es-ES" sz="1400" b="1" u="sng"/>
              <a:t>Piso superior</a:t>
            </a:r>
            <a:r>
              <a:rPr lang="es-ES_tradnl" altLang="es-ES" sz="1400" b="1"/>
              <a:t> o canario</a:t>
            </a:r>
            <a:r>
              <a:rPr lang="es-ES_tradnl" altLang="es-ES" sz="1400"/>
              <a:t>: entre los 1200 y 2200 metros, se desarrolla el </a:t>
            </a:r>
            <a:r>
              <a:rPr lang="es-ES_tradnl" altLang="es-ES" sz="1400" b="1"/>
              <a:t>bosque de coníferas</a:t>
            </a:r>
            <a:r>
              <a:rPr lang="es-ES_tradnl" altLang="es-ES" sz="1400"/>
              <a:t> (</a:t>
            </a:r>
            <a:r>
              <a:rPr lang="es-ES_tradnl" altLang="es-ES" sz="1400" b="1"/>
              <a:t>pino canario</a:t>
            </a:r>
            <a:r>
              <a:rPr lang="es-ES_tradnl" altLang="es-ES" sz="1400"/>
              <a:t>) y en las zonas más altas el de </a:t>
            </a:r>
            <a:r>
              <a:rPr lang="es-ES_tradnl" altLang="es-ES" sz="1400" b="1"/>
              <a:t>cedros canarios</a:t>
            </a:r>
            <a:r>
              <a:rPr lang="es-ES_tradnl" altLang="es-ES" sz="1400"/>
              <a:t>.</a:t>
            </a:r>
          </a:p>
          <a:p>
            <a:pPr algn="just" eaLnBrk="1" hangingPunct="1">
              <a:buFontTx/>
              <a:buChar char="•"/>
            </a:pPr>
            <a:r>
              <a:rPr lang="es-ES_tradnl" altLang="es-ES" sz="1400" b="1" u="sng"/>
              <a:t>Piso húmedo</a:t>
            </a:r>
            <a:r>
              <a:rPr lang="es-ES_tradnl" altLang="es-ES" sz="1400"/>
              <a:t>: matorrales y </a:t>
            </a:r>
            <a:r>
              <a:rPr lang="es-ES_tradnl" altLang="es-ES" sz="1400" b="1"/>
              <a:t>bosque de laurisilva</a:t>
            </a:r>
            <a:r>
              <a:rPr lang="es-ES_tradnl" altLang="es-ES" sz="1400"/>
              <a:t> (bosque perennifolio de laurel, loro, tilo...)</a:t>
            </a:r>
          </a:p>
          <a:p>
            <a:pPr algn="just" eaLnBrk="1" hangingPunct="1">
              <a:buFontTx/>
              <a:buChar char="•"/>
            </a:pPr>
            <a:r>
              <a:rPr lang="es-ES_tradnl" altLang="es-ES" sz="1400" b="1" u="sng"/>
              <a:t>Piso de transición </a:t>
            </a:r>
            <a:r>
              <a:rPr lang="es-ES_tradnl" altLang="es-ES" sz="1400"/>
              <a:t>o</a:t>
            </a:r>
            <a:r>
              <a:rPr lang="es-ES_tradnl" altLang="es-ES" sz="1400" b="1"/>
              <a:t> intermedio</a:t>
            </a:r>
            <a:r>
              <a:rPr lang="es-ES_tradnl" altLang="es-ES" sz="1400"/>
              <a:t>: cuenta con especies como la </a:t>
            </a:r>
            <a:r>
              <a:rPr lang="es-ES_tradnl" altLang="es-ES" sz="1400" b="1"/>
              <a:t>palmera, el drago y la sabina</a:t>
            </a:r>
            <a:r>
              <a:rPr lang="es-ES_tradnl" altLang="es-ES" sz="1400"/>
              <a:t>.</a:t>
            </a:r>
          </a:p>
          <a:p>
            <a:pPr algn="just" eaLnBrk="1" hangingPunct="1">
              <a:buFontTx/>
              <a:buChar char="•"/>
            </a:pPr>
            <a:r>
              <a:rPr lang="es-ES_tradnl" altLang="es-ES" sz="1400" b="1" u="sng"/>
              <a:t>Piso</a:t>
            </a:r>
            <a:r>
              <a:rPr lang="es-ES_tradnl" altLang="es-ES" sz="1400" b="1"/>
              <a:t> basal o </a:t>
            </a:r>
            <a:r>
              <a:rPr lang="es-ES_tradnl" altLang="es-ES" sz="1400" b="1" u="sng"/>
              <a:t>inferio</a:t>
            </a:r>
            <a:r>
              <a:rPr lang="es-ES_tradnl" altLang="es-ES" sz="1400" b="1"/>
              <a:t>r</a:t>
            </a:r>
            <a:r>
              <a:rPr lang="es-ES_tradnl" altLang="es-ES" sz="1400"/>
              <a:t>, </a:t>
            </a:r>
            <a:r>
              <a:rPr lang="es-ES_tradnl" altLang="es-ES" sz="1400" b="1" u="sng"/>
              <a:t>árido:</a:t>
            </a:r>
            <a:r>
              <a:rPr lang="es-ES_tradnl" altLang="es-ES" sz="1400"/>
              <a:t> modificado por el hombre o  con vegetación de</a:t>
            </a:r>
            <a:r>
              <a:rPr lang="es-ES_tradnl" altLang="es-ES" sz="1400" b="1"/>
              <a:t> </a:t>
            </a:r>
            <a:r>
              <a:rPr lang="es-ES_tradnl" altLang="es-ES" sz="1400"/>
              <a:t>matorral de especies xerófilas (adaptadas a la sequía), como chumberas, pitas, cardón…</a:t>
            </a:r>
            <a:endParaRPr lang="es-ES" altLang="es-ES" sz="1400" b="1"/>
          </a:p>
        </p:txBody>
      </p:sp>
      <p:sp>
        <p:nvSpPr>
          <p:cNvPr id="151566" name="AutoShape 14"/>
          <p:cNvSpPr>
            <a:spLocks/>
          </p:cNvSpPr>
          <p:nvPr/>
        </p:nvSpPr>
        <p:spPr bwMode="auto">
          <a:xfrm>
            <a:off x="3419475" y="3573463"/>
            <a:ext cx="76200" cy="838200"/>
          </a:xfrm>
          <a:prstGeom prst="righ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151567" name="AutoShape 15"/>
          <p:cNvSpPr>
            <a:spLocks/>
          </p:cNvSpPr>
          <p:nvPr/>
        </p:nvSpPr>
        <p:spPr bwMode="auto">
          <a:xfrm>
            <a:off x="3419475" y="4437063"/>
            <a:ext cx="76200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151568" name="AutoShape 16"/>
          <p:cNvSpPr>
            <a:spLocks/>
          </p:cNvSpPr>
          <p:nvPr/>
        </p:nvSpPr>
        <p:spPr bwMode="auto">
          <a:xfrm>
            <a:off x="3419475" y="5084763"/>
            <a:ext cx="76200" cy="381000"/>
          </a:xfrm>
          <a:prstGeom prst="rightBrace">
            <a:avLst>
              <a:gd name="adj1" fmla="val 4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151569" name="AutoShape 17"/>
          <p:cNvSpPr>
            <a:spLocks/>
          </p:cNvSpPr>
          <p:nvPr/>
        </p:nvSpPr>
        <p:spPr bwMode="auto">
          <a:xfrm>
            <a:off x="3419475" y="5516563"/>
            <a:ext cx="76200" cy="304800"/>
          </a:xfrm>
          <a:prstGeom prst="righ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151570" name="AutoShape 18"/>
          <p:cNvSpPr>
            <a:spLocks/>
          </p:cNvSpPr>
          <p:nvPr/>
        </p:nvSpPr>
        <p:spPr bwMode="auto">
          <a:xfrm>
            <a:off x="3419475" y="5876925"/>
            <a:ext cx="73025" cy="720725"/>
          </a:xfrm>
          <a:prstGeom prst="rightBrace">
            <a:avLst>
              <a:gd name="adj1" fmla="val 8224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ES_tradnl" altLang="es-ES_tradnl"/>
          </a:p>
        </p:txBody>
      </p:sp>
      <p:sp>
        <p:nvSpPr>
          <p:cNvPr id="151571" name="Text Box 19"/>
          <p:cNvSpPr txBox="1">
            <a:spLocks noChangeArrowheads="1"/>
          </p:cNvSpPr>
          <p:nvPr/>
        </p:nvSpPr>
        <p:spPr bwMode="auto">
          <a:xfrm>
            <a:off x="2339975" y="4292600"/>
            <a:ext cx="8620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/>
              <a:t>2200 m</a:t>
            </a:r>
            <a:endParaRPr lang="es-ES" altLang="es-ES" sz="1600"/>
          </a:p>
        </p:txBody>
      </p:sp>
      <p:sp>
        <p:nvSpPr>
          <p:cNvPr id="151572" name="Text Box 20"/>
          <p:cNvSpPr txBox="1">
            <a:spLocks noChangeArrowheads="1"/>
          </p:cNvSpPr>
          <p:nvPr/>
        </p:nvSpPr>
        <p:spPr bwMode="auto">
          <a:xfrm>
            <a:off x="2268538" y="4797425"/>
            <a:ext cx="8620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/>
              <a:t>1200 m</a:t>
            </a:r>
            <a:endParaRPr lang="es-ES" altLang="es-ES" sz="1600"/>
          </a:p>
        </p:txBody>
      </p:sp>
      <p:sp>
        <p:nvSpPr>
          <p:cNvPr id="151573" name="Text Box 21"/>
          <p:cNvSpPr txBox="1">
            <a:spLocks noChangeArrowheads="1"/>
          </p:cNvSpPr>
          <p:nvPr/>
        </p:nvSpPr>
        <p:spPr bwMode="auto">
          <a:xfrm>
            <a:off x="2339975" y="5300663"/>
            <a:ext cx="749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/>
              <a:t>800 m</a:t>
            </a:r>
            <a:endParaRPr lang="es-ES" altLang="es-ES" sz="1600"/>
          </a:p>
        </p:txBody>
      </p:sp>
      <p:sp>
        <p:nvSpPr>
          <p:cNvPr id="151574" name="Text Box 22"/>
          <p:cNvSpPr txBox="1">
            <a:spLocks noChangeArrowheads="1"/>
          </p:cNvSpPr>
          <p:nvPr/>
        </p:nvSpPr>
        <p:spPr bwMode="auto">
          <a:xfrm>
            <a:off x="2124075" y="5734050"/>
            <a:ext cx="11557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/>
              <a:t>300-400 m</a:t>
            </a:r>
            <a:endParaRPr lang="es-ES" altLang="es-E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1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51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51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51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151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151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66" grpId="0" animBg="1"/>
      <p:bldP spid="151567" grpId="0" animBg="1"/>
      <p:bldP spid="151568" grpId="0" animBg="1"/>
      <p:bldP spid="151569" grpId="0" animBg="1"/>
      <p:bldP spid="151570" grpId="0" animBg="1"/>
      <p:bldP spid="151571" grpId="0"/>
      <p:bldP spid="151572" grpId="0"/>
      <p:bldP spid="151573" grpId="0"/>
      <p:bldP spid="151574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/>
          </a:p>
        </p:txBody>
      </p:sp>
      <p:pic>
        <p:nvPicPr>
          <p:cNvPr id="94212" name="Picture 5" descr="cliserie Te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8135937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bg>
      <p:bgPr>
        <a:solidFill>
          <a:srgbClr val="FFD4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">
                <a:solidFill>
                  <a:schemeClr val="tx1"/>
                </a:solidFill>
              </a:rPr>
              <a:t>Vegetación: según la altitud.</a:t>
            </a:r>
          </a:p>
        </p:txBody>
      </p:sp>
      <p:grpSp>
        <p:nvGrpSpPr>
          <p:cNvPr id="192515" name="Group 3"/>
          <p:cNvGrpSpPr>
            <a:grpSpLocks/>
          </p:cNvGrpSpPr>
          <p:nvPr/>
        </p:nvGrpSpPr>
        <p:grpSpPr bwMode="auto">
          <a:xfrm>
            <a:off x="3581400" y="1524000"/>
            <a:ext cx="5105400" cy="4724400"/>
            <a:chOff x="1728" y="960"/>
            <a:chExt cx="3216" cy="2976"/>
          </a:xfrm>
        </p:grpSpPr>
        <p:sp>
          <p:nvSpPr>
            <p:cNvPr id="95245" name="Freeform 4"/>
            <p:cNvSpPr>
              <a:spLocks/>
            </p:cNvSpPr>
            <p:nvPr/>
          </p:nvSpPr>
          <p:spPr bwMode="auto">
            <a:xfrm>
              <a:off x="2208" y="960"/>
              <a:ext cx="2736" cy="2976"/>
            </a:xfrm>
            <a:custGeom>
              <a:avLst/>
              <a:gdLst>
                <a:gd name="T0" fmla="*/ 0 w 2736"/>
                <a:gd name="T1" fmla="*/ 2612 h 1960"/>
                <a:gd name="T2" fmla="*/ 1632 w 2736"/>
                <a:gd name="T3" fmla="*/ 61 h 1960"/>
                <a:gd name="T4" fmla="*/ 2736 w 2736"/>
                <a:gd name="T5" fmla="*/ 2976 h 19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736" h="1960">
                  <a:moveTo>
                    <a:pt x="0" y="1720"/>
                  </a:moveTo>
                  <a:cubicBezTo>
                    <a:pt x="588" y="860"/>
                    <a:pt x="1176" y="0"/>
                    <a:pt x="1632" y="40"/>
                  </a:cubicBezTo>
                  <a:cubicBezTo>
                    <a:pt x="2088" y="80"/>
                    <a:pt x="2552" y="1640"/>
                    <a:pt x="2736" y="196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95246" name="Line 5"/>
            <p:cNvSpPr>
              <a:spLocks noChangeShapeType="1"/>
            </p:cNvSpPr>
            <p:nvPr/>
          </p:nvSpPr>
          <p:spPr bwMode="auto">
            <a:xfrm>
              <a:off x="1728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95247" name="Line 6"/>
            <p:cNvSpPr>
              <a:spLocks noChangeShapeType="1"/>
            </p:cNvSpPr>
            <p:nvPr/>
          </p:nvSpPr>
          <p:spPr bwMode="auto">
            <a:xfrm>
              <a:off x="2400" y="19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95248" name="Line 7"/>
            <p:cNvSpPr>
              <a:spLocks noChangeShapeType="1"/>
            </p:cNvSpPr>
            <p:nvPr/>
          </p:nvSpPr>
          <p:spPr bwMode="auto">
            <a:xfrm>
              <a:off x="2064" y="24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192520" name="Text Box 8"/>
          <p:cNvSpPr txBox="1">
            <a:spLocks noChangeArrowheads="1"/>
          </p:cNvSpPr>
          <p:nvPr/>
        </p:nvSpPr>
        <p:spPr bwMode="auto">
          <a:xfrm>
            <a:off x="609600" y="5105400"/>
            <a:ext cx="3886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400">
                <a:latin typeface="Times New Roman" charset="0"/>
              </a:rPr>
              <a:t>Plantas adaptadas a la sequía</a:t>
            </a:r>
          </a:p>
        </p:txBody>
      </p:sp>
      <p:sp>
        <p:nvSpPr>
          <p:cNvPr id="192521" name="Text Box 9"/>
          <p:cNvSpPr txBox="1">
            <a:spLocks noChangeArrowheads="1"/>
          </p:cNvSpPr>
          <p:nvPr/>
        </p:nvSpPr>
        <p:spPr bwMode="auto">
          <a:xfrm>
            <a:off x="2286000" y="3886200"/>
            <a:ext cx="27432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400">
                <a:latin typeface="Times New Roman" charset="0"/>
              </a:rPr>
              <a:t>Laurel, acebo y tilo</a:t>
            </a:r>
          </a:p>
          <a:p>
            <a:pPr eaLnBrk="1" hangingPunct="1">
              <a:spcBef>
                <a:spcPct val="50000"/>
              </a:spcBef>
            </a:pPr>
            <a:r>
              <a:rPr lang="es-ES" altLang="es-ES" sz="2400">
                <a:latin typeface="Times New Roman" charset="0"/>
              </a:rPr>
              <a:t>      (laurisilva)</a:t>
            </a:r>
          </a:p>
        </p:txBody>
      </p:sp>
      <p:sp>
        <p:nvSpPr>
          <p:cNvPr id="192522" name="Text Box 10"/>
          <p:cNvSpPr txBox="1">
            <a:spLocks noChangeArrowheads="1"/>
          </p:cNvSpPr>
          <p:nvPr/>
        </p:nvSpPr>
        <p:spPr bwMode="auto">
          <a:xfrm>
            <a:off x="3429000" y="3124200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400">
                <a:latin typeface="Times New Roman" charset="0"/>
              </a:rPr>
              <a:t>Pino canario</a:t>
            </a:r>
          </a:p>
        </p:txBody>
      </p:sp>
      <p:sp>
        <p:nvSpPr>
          <p:cNvPr id="192523" name="Text Box 11"/>
          <p:cNvSpPr txBox="1">
            <a:spLocks noChangeArrowheads="1"/>
          </p:cNvSpPr>
          <p:nvPr/>
        </p:nvSpPr>
        <p:spPr bwMode="auto">
          <a:xfrm>
            <a:off x="6248400" y="2819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400">
                <a:latin typeface="Times New Roman" charset="0"/>
              </a:rPr>
              <a:t>2000 m</a:t>
            </a:r>
          </a:p>
        </p:txBody>
      </p:sp>
      <p:sp>
        <p:nvSpPr>
          <p:cNvPr id="192524" name="Text Box 12"/>
          <p:cNvSpPr txBox="1">
            <a:spLocks noChangeArrowheads="1"/>
          </p:cNvSpPr>
          <p:nvPr/>
        </p:nvSpPr>
        <p:spPr bwMode="auto">
          <a:xfrm>
            <a:off x="3962400" y="21336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2400">
                <a:latin typeface="Times New Roman" charset="0"/>
              </a:rPr>
              <a:t>Retamas</a:t>
            </a:r>
          </a:p>
        </p:txBody>
      </p:sp>
      <p:pic>
        <p:nvPicPr>
          <p:cNvPr id="192525" name="Picture 13" descr="cactu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562600"/>
            <a:ext cx="9906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526" name="Picture 14" descr="laurisilva Tenerife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38600"/>
            <a:ext cx="9144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527" name="Picture 15" descr="Pinar1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048000"/>
            <a:ext cx="1066800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528" name="Picture 16" descr="Retama1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057400"/>
            <a:ext cx="9906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ver dir="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2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2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92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92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 autoUpdateAnimBg="0"/>
      <p:bldP spid="192520" grpId="0" autoUpdateAnimBg="0"/>
      <p:bldP spid="192521" grpId="0" autoUpdateAnimBg="0"/>
      <p:bldP spid="192522" grpId="0" autoUpdateAnimBg="0"/>
      <p:bldP spid="192523" grpId="0" autoUpdateAnimBg="0"/>
      <p:bldP spid="192524" grpId="0" autoUpdateAnimBg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altLang="es-ES" sz="3200" b="1"/>
              <a:t>REGIONES BIOGEOGRÁFICAS:</a:t>
            </a:r>
            <a:br>
              <a:rPr lang="es-ES_tradnl" altLang="es-ES" sz="3200" b="1"/>
            </a:br>
            <a:r>
              <a:rPr lang="es-ES_tradnl" altLang="es-ES" sz="2400" b="1"/>
              <a:t>Paisaje vegetal de la región macaronésica</a:t>
            </a:r>
            <a:endParaRPr lang="es-ES" altLang="es-ES" sz="2400" b="1"/>
          </a:p>
        </p:txBody>
      </p:sp>
      <p:pic>
        <p:nvPicPr>
          <p:cNvPr id="96259" name="Picture 3" descr="Garajonay_Lorbeerwal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752600"/>
            <a:ext cx="28797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2187575" y="3886200"/>
            <a:ext cx="14001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_tradnl" altLang="es-ES" sz="1600" b="1"/>
              <a:t>LAURISILVA</a:t>
            </a:r>
            <a:endParaRPr lang="es-ES" altLang="es-ES" sz="1600" b="1"/>
          </a:p>
        </p:txBody>
      </p:sp>
      <p:pic>
        <p:nvPicPr>
          <p:cNvPr id="96261" name="Picture 5" descr="Drago_La_Orotav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773238"/>
            <a:ext cx="287972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6167438" y="3886200"/>
            <a:ext cx="939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 b="1"/>
              <a:t>DRAGO</a:t>
            </a:r>
            <a:endParaRPr lang="es-ES" altLang="es-ES" sz="1600" b="1"/>
          </a:p>
        </p:txBody>
      </p:sp>
      <p:pic>
        <p:nvPicPr>
          <p:cNvPr id="96263" name="Picture 7" descr="Tenerife2005_0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4191000"/>
            <a:ext cx="28797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2060575" y="6308725"/>
            <a:ext cx="16843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 b="1"/>
              <a:t>PINO CANARIO</a:t>
            </a:r>
            <a:endParaRPr lang="es-ES" altLang="es-ES" sz="1600" b="1"/>
          </a:p>
        </p:txBody>
      </p:sp>
      <p:sp>
        <p:nvSpPr>
          <p:cNvPr id="96265" name="Text Box 10"/>
          <p:cNvSpPr txBox="1">
            <a:spLocks noChangeArrowheads="1"/>
          </p:cNvSpPr>
          <p:nvPr/>
        </p:nvSpPr>
        <p:spPr bwMode="auto">
          <a:xfrm>
            <a:off x="6073775" y="6308725"/>
            <a:ext cx="10953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600" b="1"/>
              <a:t>TABAIBA</a:t>
            </a:r>
            <a:endParaRPr lang="es-ES" altLang="es-ES" sz="1600" b="1"/>
          </a:p>
        </p:txBody>
      </p:sp>
      <p:sp>
        <p:nvSpPr>
          <p:cNvPr id="96266" name="Rectangle 11"/>
          <p:cNvSpPr>
            <a:spLocks noChangeArrowheads="1"/>
          </p:cNvSpPr>
          <p:nvPr/>
        </p:nvSpPr>
        <p:spPr bwMode="auto">
          <a:xfrm>
            <a:off x="6843713" y="6577013"/>
            <a:ext cx="23002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_tradnl" altLang="es-ES" sz="1200" b="1">
                <a:solidFill>
                  <a:srgbClr val="FFFFFF"/>
                </a:solidFill>
              </a:rPr>
              <a:t>Prof. ISAAC BUZO SÁNCHEZ</a:t>
            </a:r>
            <a:endParaRPr lang="es-ES" altLang="es-ES" sz="1200" b="1">
              <a:solidFill>
                <a:srgbClr val="FFFFFF"/>
              </a:solidFill>
            </a:endParaRPr>
          </a:p>
        </p:txBody>
      </p:sp>
      <p:sp>
        <p:nvSpPr>
          <p:cNvPr id="96267" name="Text Box 12"/>
          <p:cNvSpPr txBox="1">
            <a:spLocks noChangeArrowheads="1"/>
          </p:cNvSpPr>
          <p:nvPr/>
        </p:nvSpPr>
        <p:spPr bwMode="auto">
          <a:xfrm>
            <a:off x="862013" y="6383338"/>
            <a:ext cx="11953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es-ES" sz="1000"/>
              <a:t>Fuente: Wikipedia</a:t>
            </a:r>
            <a:endParaRPr lang="es-ES" altLang="es-ES" sz="1000"/>
          </a:p>
        </p:txBody>
      </p:sp>
      <p:pic>
        <p:nvPicPr>
          <p:cNvPr id="96268" name="Picture 14" descr="Euphorbia_regis-juba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191000"/>
            <a:ext cx="28797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VEGETACIÓN TÍPICA DE cANARI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3" name="Text Box 5"/>
          <p:cNvSpPr txBox="1">
            <a:spLocks noChangeArrowheads="1"/>
          </p:cNvSpPr>
          <p:nvPr/>
        </p:nvSpPr>
        <p:spPr bwMode="auto">
          <a:xfrm>
            <a:off x="592138" y="136525"/>
            <a:ext cx="2317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/>
              <a:t>Vegetación hasta los</a:t>
            </a:r>
          </a:p>
          <a:p>
            <a:pPr eaLnBrk="1" hangingPunct="1"/>
            <a:r>
              <a:rPr lang="es-ES" altLang="es-ES"/>
              <a:t>500 metros de altitud</a:t>
            </a:r>
          </a:p>
        </p:txBody>
      </p:sp>
      <p:sp>
        <p:nvSpPr>
          <p:cNvPr id="172038" name="Text Box 6"/>
          <p:cNvSpPr txBox="1">
            <a:spLocks noChangeArrowheads="1"/>
          </p:cNvSpPr>
          <p:nvPr/>
        </p:nvSpPr>
        <p:spPr bwMode="auto">
          <a:xfrm>
            <a:off x="0" y="4149725"/>
            <a:ext cx="984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 b="1"/>
              <a:t>Cardon</a:t>
            </a:r>
          </a:p>
        </p:txBody>
      </p:sp>
      <p:sp>
        <p:nvSpPr>
          <p:cNvPr id="172039" name="Text Box 7"/>
          <p:cNvSpPr txBox="1">
            <a:spLocks noChangeArrowheads="1"/>
          </p:cNvSpPr>
          <p:nvPr/>
        </p:nvSpPr>
        <p:spPr bwMode="auto">
          <a:xfrm>
            <a:off x="8096250" y="3789363"/>
            <a:ext cx="1047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 b="1"/>
              <a:t>Tabaiba</a:t>
            </a:r>
          </a:p>
        </p:txBody>
      </p:sp>
      <p:pic>
        <p:nvPicPr>
          <p:cNvPr id="97286" name="Picture 10" descr="Tabaib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6" t="10756" r="5215" b="35434"/>
          <a:stretch>
            <a:fillRect/>
          </a:stretch>
        </p:blipFill>
        <p:spPr bwMode="auto">
          <a:xfrm>
            <a:off x="4356100" y="3860800"/>
            <a:ext cx="38163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573463"/>
            <a:ext cx="2935287" cy="30861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8" grpId="0"/>
      <p:bldP spid="172039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malpaís y vegetación xerófil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5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879475" y="423863"/>
            <a:ext cx="4591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ES"/>
              <a:t>CARDONES SOBRE SUELO VOLCÁNICO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274638"/>
            <a:ext cx="8229600" cy="530225"/>
          </a:xfrm>
        </p:spPr>
        <p:txBody>
          <a:bodyPr/>
          <a:lstStyle/>
          <a:p>
            <a:pPr eaLnBrk="1" hangingPunct="1">
              <a:defRPr/>
            </a:pPr>
            <a:r>
              <a:rPr lang="es-ES" altLang="es-E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CARDÓN: matorral típico de p. canario</a:t>
            </a:r>
          </a:p>
        </p:txBody>
      </p:sp>
      <p:pic>
        <p:nvPicPr>
          <p:cNvPr id="99331" name="Picture 4" descr="cardon-4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1125538"/>
            <a:ext cx="5343525" cy="5343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274638"/>
            <a:ext cx="8229600" cy="644525"/>
          </a:xfrm>
        </p:spPr>
        <p:txBody>
          <a:bodyPr/>
          <a:lstStyle/>
          <a:p>
            <a:pPr eaLnBrk="1" hangingPunct="1">
              <a:defRPr/>
            </a:pPr>
            <a:r>
              <a:rPr lang="es-ES" altLang="es-E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TABAIBA: matorral típico canario</a:t>
            </a:r>
          </a:p>
        </p:txBody>
      </p:sp>
      <p:pic>
        <p:nvPicPr>
          <p:cNvPr id="100355" name="Picture 4" descr="056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969963"/>
            <a:ext cx="7056438" cy="5524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3" descr="palmer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284538"/>
            <a:ext cx="4321175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79" name="Picture 4" descr="drago-milenar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4281488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1639888" y="5732463"/>
            <a:ext cx="9445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ES" sz="1400" b="1"/>
              <a:t>DRAGO</a:t>
            </a:r>
            <a:r>
              <a:rPr lang="es-ES" altLang="es-ES" sz="1400"/>
              <a:t>  </a:t>
            </a:r>
          </a:p>
        </p:txBody>
      </p:sp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6372225" y="765175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1400" b="1"/>
              <a:t>SABINA</a:t>
            </a:r>
          </a:p>
        </p:txBody>
      </p:sp>
      <p:sp>
        <p:nvSpPr>
          <p:cNvPr id="153607" name="Text Box 7"/>
          <p:cNvSpPr txBox="1">
            <a:spLocks noChangeArrowheads="1"/>
          </p:cNvSpPr>
          <p:nvPr/>
        </p:nvSpPr>
        <p:spPr bwMode="auto">
          <a:xfrm>
            <a:off x="6372225" y="6597650"/>
            <a:ext cx="1584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b="1"/>
              <a:t>PALMERAS</a:t>
            </a:r>
          </a:p>
        </p:txBody>
      </p:sp>
      <p:pic>
        <p:nvPicPr>
          <p:cNvPr id="101383" name="Picture 8" descr="SABINA retrorcida por el viento, El Hierr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4"/>
          <a:stretch>
            <a:fillRect/>
          </a:stretch>
        </p:blipFill>
        <p:spPr bwMode="auto">
          <a:xfrm>
            <a:off x="5651500" y="1052513"/>
            <a:ext cx="280828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5" grpId="0"/>
      <p:bldP spid="153606" grpId="0"/>
      <p:bldP spid="153607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274638"/>
            <a:ext cx="8229600" cy="644525"/>
          </a:xfrm>
        </p:spPr>
        <p:txBody>
          <a:bodyPr/>
          <a:lstStyle/>
          <a:p>
            <a:pPr eaLnBrk="1" hangingPunct="1">
              <a:defRPr/>
            </a:pPr>
            <a:r>
              <a:rPr lang="es-ES" altLang="es-E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DRAGO: endemismo y reliquia canario</a:t>
            </a:r>
          </a:p>
        </p:txBody>
      </p:sp>
      <p:pic>
        <p:nvPicPr>
          <p:cNvPr id="102403" name="Picture 4" descr="drago-milenario-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836613"/>
            <a:ext cx="6626225" cy="58007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</TotalTime>
  <Words>1760</Words>
  <Application>Microsoft Macintosh PowerPoint</Application>
  <PresentationFormat>Presentación en pantalla (4:3)</PresentationFormat>
  <Paragraphs>369</Paragraphs>
  <Slides>104</Slides>
  <Notes>2</Notes>
  <HiddenSlides>2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104</vt:i4>
      </vt:variant>
    </vt:vector>
  </HeadingPairs>
  <TitlesOfParts>
    <vt:vector size="111" baseType="lpstr">
      <vt:lpstr>Arial</vt:lpstr>
      <vt:lpstr>Times New Roman</vt:lpstr>
      <vt:lpstr>Symbol</vt:lpstr>
      <vt:lpstr>Comic Sans MS</vt:lpstr>
      <vt:lpstr>Diseño predeterminado</vt:lpstr>
      <vt:lpstr>Imagen de mapa de bits</vt:lpstr>
      <vt:lpstr>Gráfico de Microsoft Graph</vt:lpstr>
      <vt:lpstr>LAS REGIONES BIOGEOGRÁFICAS DE ESPAÑA </vt:lpstr>
      <vt:lpstr>Presentación de PowerPoint</vt:lpstr>
      <vt:lpstr>TIPOS DE VEGETACIÓN</vt:lpstr>
      <vt:lpstr>  1. LOS FACTORES DE LA DIVERSIDAD BIOGEOGRÁFICA DE ESPAÑA  </vt:lpstr>
      <vt:lpstr>La influencia de relieve</vt:lpstr>
      <vt:lpstr>Vegetación: según la orientación.</vt:lpstr>
      <vt:lpstr>Presentación de PowerPoint</vt:lpstr>
      <vt:lpstr>Presentación de PowerPoint</vt:lpstr>
      <vt:lpstr>Pisos u horizontes del suelo</vt:lpstr>
      <vt:lpstr>Presentación de PowerPoint</vt:lpstr>
      <vt:lpstr>2. REGIONES BIOGEOGRÁFICAS</vt:lpstr>
      <vt:lpstr>Presentación de PowerPoint</vt:lpstr>
      <vt:lpstr>Presentación de PowerPoint</vt:lpstr>
      <vt:lpstr> 3. FORMACIONES VEGETALES DE ESPAÑA </vt:lpstr>
      <vt:lpstr>Presentación de PowerPoint</vt:lpstr>
      <vt:lpstr>Presentación de PowerPoint</vt:lpstr>
      <vt:lpstr>El bosque de frondosas o caducifolio </vt:lpstr>
      <vt:lpstr>Presentación de PowerPoint</vt:lpstr>
      <vt:lpstr>    HELECHOS : sotobosque del paisaje atlántico</vt:lpstr>
      <vt:lpstr>     MUSGOS: sotobosque del paisaje atlántico</vt:lpstr>
      <vt:lpstr>Presentación de PowerPoint</vt:lpstr>
      <vt:lpstr>Presentación de PowerPoint</vt:lpstr>
      <vt:lpstr>Presentación de PowerPoint</vt:lpstr>
      <vt:lpstr>Presentación de PowerPoint</vt:lpstr>
      <vt:lpstr> Hayedo </vt:lpstr>
      <vt:lpstr>El ROBLE tampoco soporta valores térmicos extremos y exige menos humedad que el haya, por lo que se suele situar en un piso basal menor al haya.   Galicia y la Cordillera Cantábrica</vt:lpstr>
      <vt:lpstr>Presentación de PowerPoint</vt:lpstr>
      <vt:lpstr>Presentación de PowerPoint</vt:lpstr>
      <vt:lpstr>                   CASTAÑOS: bosque oceánico</vt:lpstr>
      <vt:lpstr> Formaciones vegetales características del paisaje atlántico </vt:lpstr>
      <vt:lpstr>Landa por degradación del bosque caducifolio. </vt:lpstr>
      <vt:lpstr>Presentación de PowerPoint</vt:lpstr>
      <vt:lpstr>Presentación de PowerPoint</vt:lpstr>
      <vt:lpstr> 3. FORMACIONES VEGETALES DE ESPAÑA </vt:lpstr>
      <vt:lpstr>Presentación de PowerPoint</vt:lpstr>
      <vt:lpstr>Presentación de PowerPoint</vt:lpstr>
      <vt:lpstr> Formaciones vegetales características del paisaje mediterráneo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Alcornoque (quercus suber) </vt:lpstr>
      <vt:lpstr>Presentación de PowerPoint</vt:lpstr>
      <vt:lpstr>Presentación de PowerPoint</vt:lpstr>
      <vt:lpstr>Presentación de PowerPoint</vt:lpstr>
      <vt:lpstr>Pino piñonero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Formaciones vegetales características del paisaje mediterráneo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Vegetación de estepa</vt:lpstr>
      <vt:lpstr> LA ESTEPA entre sus especies destacan el palmito, el tomillo, espliego, la lavanda, el esparto y el espárrago.  </vt:lpstr>
      <vt:lpstr>Presentación de PowerPoint</vt:lpstr>
      <vt:lpstr>Presentación de PowerPoint</vt:lpstr>
      <vt:lpstr>3. FORMACIONES VEGETALES DE ESPAÑA</vt:lpstr>
      <vt:lpstr>VEGETACIÓN DE  RIBERA</vt:lpstr>
      <vt:lpstr>Presentación de PowerPoint</vt:lpstr>
      <vt:lpstr>LOS BOSQUES DE RIBERA</vt:lpstr>
      <vt:lpstr>Presentación de PowerPoint</vt:lpstr>
      <vt:lpstr>                  SAUCE: paisaje de ribera</vt:lpstr>
      <vt:lpstr>                  CHOPO: paisaje de ribera</vt:lpstr>
      <vt:lpstr>Presentación de PowerPoint</vt:lpstr>
      <vt:lpstr>Presentación de PowerPoint</vt:lpstr>
      <vt:lpstr>3.4. PAISAJES VEGETALES DE MONTAÑA</vt:lpstr>
      <vt:lpstr>La vegetación de montaña en España </vt:lpstr>
      <vt:lpstr>Presentación de PowerPoint</vt:lpstr>
      <vt:lpstr>Presentación de PowerPoint</vt:lpstr>
      <vt:lpstr>Presentación de PowerPoint</vt:lpstr>
      <vt:lpstr>Presentación de PowerPoint</vt:lpstr>
      <vt:lpstr>Cliseries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Pradera alpina </vt:lpstr>
      <vt:lpstr>Presentación de PowerPoint</vt:lpstr>
      <vt:lpstr>Musgo </vt:lpstr>
      <vt:lpstr>Liquen </vt:lpstr>
      <vt:lpstr>Presentación de PowerPoint</vt:lpstr>
      <vt:lpstr>Presentación de PowerPoint</vt:lpstr>
      <vt:lpstr>Presentación de PowerPoint</vt:lpstr>
      <vt:lpstr>Presentación de PowerPoint</vt:lpstr>
      <vt:lpstr>Vegetación: según la altitud.</vt:lpstr>
      <vt:lpstr>REGIONES BIOGEOGRÁFICAS: Paisaje vegetal de la región macaronésica</vt:lpstr>
      <vt:lpstr>Presentación de PowerPoint</vt:lpstr>
      <vt:lpstr>Presentación de PowerPoint</vt:lpstr>
      <vt:lpstr>         CARDÓN: matorral típico de p. canario</vt:lpstr>
      <vt:lpstr> TABAIBA: matorral típico canario</vt:lpstr>
      <vt:lpstr>Presentación de PowerPoint</vt:lpstr>
      <vt:lpstr>        DRAGO: endemismo y reliquia canario</vt:lpstr>
      <vt:lpstr>Presentación de PowerPoint</vt:lpstr>
      <vt:lpstr>Pino canario </vt:lpstr>
      <vt:lpstr>Cedro canario </vt:lpstr>
      <vt:lpstr>VIOLETA DEL TEIDE</vt:lpstr>
      <vt:lpstr>Tajinaste </vt:lpstr>
    </vt:vector>
  </TitlesOfParts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Factores que influyen en la vegetación</dc:title>
  <cp:lastModifiedBy>Salvador Sanchez Garcia</cp:lastModifiedBy>
  <cp:revision>35</cp:revision>
  <dcterms:created xsi:type="dcterms:W3CDTF">2009-12-15T16:55:20Z</dcterms:created>
  <dcterms:modified xsi:type="dcterms:W3CDTF">2017-11-15T18:58:14Z</dcterms:modified>
</cp:coreProperties>
</file>